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Helvetica World" panose="020B0600000101010101" charset="-127"/>
      <p:regular r:id="rId26"/>
    </p:embeddedFont>
    <p:embeddedFont>
      <p:font typeface="Source Han Sans KR" panose="020B0600000101010101" charset="-127"/>
      <p:regular r:id="rId27"/>
    </p:embeddedFont>
    <p:embeddedFont>
      <p:font typeface="Source Han Sans KR Bold" panose="020B0600000101010101" charset="-127"/>
      <p:regular r:id="rId28"/>
    </p:embeddedFont>
    <p:embeddedFont>
      <p:font typeface="Source Han Sans KR Medium" panose="020B0600000101010101" charset="-127"/>
      <p:regular r:id="rId29"/>
    </p:embeddedFont>
    <p:embeddedFont>
      <p:font typeface="Arimo" panose="020B0600000101010101" charset="0"/>
      <p:regular r:id="rId30"/>
    </p:embeddedFont>
    <p:embeddedFont>
      <p:font typeface="Arimo Bold" panose="020B0600000101010101" charset="0"/>
      <p:regular r:id="rId31"/>
    </p:embeddedFont>
    <p:embeddedFont>
      <p:font typeface="Cabin Bold" panose="020B0600000101010101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52" y="1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0058" y="4219914"/>
            <a:ext cx="16547883" cy="166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87"/>
              </a:lnSpc>
              <a:spcBef>
                <a:spcPct val="0"/>
              </a:spcBef>
            </a:pPr>
            <a:r>
              <a:rPr lang="en-US" sz="9776" b="1">
                <a:solidFill>
                  <a:srgbClr val="2C2C2D"/>
                </a:solidFill>
                <a:latin typeface="Cabin Bold"/>
                <a:ea typeface="Cabin Bold"/>
                <a:cs typeface="Cabin Bold"/>
                <a:sym typeface="Cabin Bold"/>
              </a:rPr>
              <a:t>당신의 소비에 AI가 말 거는 순간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47292" y="7025489"/>
            <a:ext cx="3512008" cy="8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4"/>
              </a:lnSpc>
              <a:spcBef>
                <a:spcPct val="0"/>
              </a:spcBef>
            </a:pPr>
            <a:r>
              <a:rPr lang="en-US" sz="4910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Team:Trend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708804" cy="2923883"/>
            <a:chOff x="0" y="0"/>
            <a:chExt cx="186681" cy="770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681" cy="770076"/>
            </a:xfrm>
            <a:custGeom>
              <a:avLst/>
              <a:gdLst/>
              <a:ahLst/>
              <a:cxnLst/>
              <a:rect l="l" t="t" r="r" b="b"/>
              <a:pathLst>
                <a:path w="186681" h="770076">
                  <a:moveTo>
                    <a:pt x="0" y="0"/>
                  </a:moveTo>
                  <a:lnTo>
                    <a:pt x="186681" y="0"/>
                  </a:lnTo>
                  <a:lnTo>
                    <a:pt x="186681" y="770076"/>
                  </a:lnTo>
                  <a:lnTo>
                    <a:pt x="0" y="770076"/>
                  </a:lnTo>
                  <a:close/>
                </a:path>
              </a:pathLst>
            </a:custGeom>
            <a:solidFill>
              <a:srgbClr val="FE5E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6681" cy="808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99114" y="4708537"/>
            <a:ext cx="4489772" cy="12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13930" y="9689354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1094" y="444695"/>
            <a:ext cx="11301259" cy="5890781"/>
          </a:xfrm>
          <a:custGeom>
            <a:avLst/>
            <a:gdLst/>
            <a:ahLst/>
            <a:cxnLst/>
            <a:rect l="l" t="t" r="r" b="b"/>
            <a:pathLst>
              <a:path w="11301259" h="5890781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2082317" y="2665276"/>
            <a:ext cx="6205683" cy="6593024"/>
          </a:xfrm>
          <a:custGeom>
            <a:avLst/>
            <a:gdLst/>
            <a:ahLst/>
            <a:cxnLst/>
            <a:rect l="l" t="t" r="r" b="b"/>
            <a:pathLst>
              <a:path w="6205683" h="6593024">
                <a:moveTo>
                  <a:pt x="0" y="0"/>
                </a:moveTo>
                <a:lnTo>
                  <a:pt x="6205683" y="0"/>
                </a:lnTo>
                <a:lnTo>
                  <a:pt x="6205683" y="6593024"/>
                </a:lnTo>
                <a:lnTo>
                  <a:pt x="0" y="659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978532" y="6804630"/>
            <a:ext cx="5793764" cy="2922824"/>
          </a:xfrm>
          <a:custGeom>
            <a:avLst/>
            <a:gdLst/>
            <a:ahLst/>
            <a:cxnLst/>
            <a:rect l="l" t="t" r="r" b="b"/>
            <a:pathLst>
              <a:path w="5793764" h="2922824">
                <a:moveTo>
                  <a:pt x="0" y="0"/>
                </a:moveTo>
                <a:lnTo>
                  <a:pt x="5793764" y="0"/>
                </a:lnTo>
                <a:lnTo>
                  <a:pt x="5793764" y="2922824"/>
                </a:lnTo>
                <a:lnTo>
                  <a:pt x="0" y="292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813930" y="9689354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626" y="898499"/>
            <a:ext cx="7322627" cy="8490002"/>
          </a:xfrm>
          <a:custGeom>
            <a:avLst/>
            <a:gdLst/>
            <a:ahLst/>
            <a:cxnLst/>
            <a:rect l="l" t="t" r="r" b="b"/>
            <a:pathLst>
              <a:path w="7322627" h="8490002">
                <a:moveTo>
                  <a:pt x="0" y="0"/>
                </a:moveTo>
                <a:lnTo>
                  <a:pt x="7322627" y="0"/>
                </a:lnTo>
                <a:lnTo>
                  <a:pt x="7322627" y="8490002"/>
                </a:lnTo>
                <a:lnTo>
                  <a:pt x="0" y="849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443926" y="898499"/>
            <a:ext cx="7269564" cy="8490002"/>
          </a:xfrm>
          <a:custGeom>
            <a:avLst/>
            <a:gdLst/>
            <a:ahLst/>
            <a:cxnLst/>
            <a:rect l="l" t="t" r="r" b="b"/>
            <a:pathLst>
              <a:path w="7269564" h="8490002">
                <a:moveTo>
                  <a:pt x="0" y="0"/>
                </a:moveTo>
                <a:lnTo>
                  <a:pt x="7269565" y="0"/>
                </a:lnTo>
                <a:lnTo>
                  <a:pt x="7269565" y="8490002"/>
                </a:lnTo>
                <a:lnTo>
                  <a:pt x="0" y="8490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7813930" y="9689354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332" y="887640"/>
            <a:ext cx="5330640" cy="8370660"/>
          </a:xfrm>
          <a:custGeom>
            <a:avLst/>
            <a:gdLst/>
            <a:ahLst/>
            <a:cxnLst/>
            <a:rect l="l" t="t" r="r" b="b"/>
            <a:pathLst>
              <a:path w="5330640" h="8370660">
                <a:moveTo>
                  <a:pt x="0" y="0"/>
                </a:moveTo>
                <a:lnTo>
                  <a:pt x="5330640" y="0"/>
                </a:lnTo>
                <a:lnTo>
                  <a:pt x="5330640" y="8370660"/>
                </a:lnTo>
                <a:lnTo>
                  <a:pt x="0" y="837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347866" y="1009650"/>
            <a:ext cx="14307011" cy="3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style.css – 스타일링 구성</a:t>
            </a:r>
          </a:p>
          <a:p>
            <a:pPr algn="l">
              <a:lnSpc>
                <a:spcPts val="3360"/>
              </a:lnSpc>
            </a:pPr>
            <a:endParaRPr lang="en-US" sz="34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단락 배경에 그라데이션 적용해 부드러운 느낌</a:t>
            </a: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만족도 점수에 따라 ⭐ 아이콘 동적 표시</a:t>
            </a: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카드 형태 지출 항목 UI 구현</a:t>
            </a: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버튼에 호버 효과와 색상 지정</a:t>
            </a: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입력 폼은 간격과 라운딩 처리로 깔끔하게</a:t>
            </a:r>
          </a:p>
          <a:p>
            <a:pPr marL="604521" lvl="1" indent="-302261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분석 페이지 주요 정보는 강조 색상 사용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347866" y="4886325"/>
            <a:ext cx="14592664" cy="451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1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4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script.js – 동적 기능 처리</a:t>
            </a:r>
          </a:p>
          <a:p>
            <a:pPr algn="l">
              <a:lnSpc>
                <a:spcPts val="4199"/>
              </a:lnSpc>
            </a:pPr>
            <a:endParaRPr lang="en-US" sz="34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626111" lvl="1" indent="-313055" algn="l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현재 URL 경로를 인식하여 해당 페이지에 맞는 기능 실행</a:t>
            </a:r>
          </a:p>
          <a:p>
            <a:pPr algn="l">
              <a:lnSpc>
                <a:spcPts val="3480"/>
              </a:lnSpc>
            </a:pPr>
            <a:endParaRPr lang="en-US" sz="29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26111" lvl="1" indent="-313055" algn="l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/add_expense에서는: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        폼 유효성 검사 → 서버에 POST 요청 → 결과에 따라 알림 제공</a:t>
            </a:r>
          </a:p>
          <a:p>
            <a:pPr algn="l">
              <a:lnSpc>
                <a:spcPts val="3480"/>
              </a:lnSpc>
            </a:pPr>
            <a:endParaRPr lang="en-US" sz="2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26111" lvl="1" indent="-313055" algn="l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/analysis에서는: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               날짜, 카테고리, 요일별 지출 데이터 동적 삽입 및 시각적 정렬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endParaRPr lang="en-US" sz="2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22083" y="4708537"/>
            <a:ext cx="4243834" cy="12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13930" y="9689354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8007" y="7398870"/>
            <a:ext cx="9083449" cy="1486749"/>
            <a:chOff x="0" y="0"/>
            <a:chExt cx="12111265" cy="1982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11213" cy="1982343"/>
            </a:xfrm>
            <a:custGeom>
              <a:avLst/>
              <a:gdLst/>
              <a:ahLst/>
              <a:cxnLst/>
              <a:rect l="l" t="t" r="r" b="b"/>
              <a:pathLst>
                <a:path w="12111213" h="1982343">
                  <a:moveTo>
                    <a:pt x="0" y="0"/>
                  </a:moveTo>
                  <a:lnTo>
                    <a:pt x="12111213" y="0"/>
                  </a:lnTo>
                  <a:lnTo>
                    <a:pt x="12111213" y="1982343"/>
                  </a:lnTo>
                  <a:lnTo>
                    <a:pt x="0" y="1982343"/>
                  </a:lnTo>
                  <a:close/>
                </a:path>
              </a:pathLst>
            </a:custGeom>
            <a:solidFill>
              <a:srgbClr val="E1E1D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0034337"/>
            <a:ext cx="18288000" cy="252663"/>
            <a:chOff x="0" y="0"/>
            <a:chExt cx="24384000" cy="3368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336931"/>
            </a:xfrm>
            <a:custGeom>
              <a:avLst/>
              <a:gdLst/>
              <a:ahLst/>
              <a:cxnLst/>
              <a:rect l="l" t="t" r="r" b="b"/>
              <a:pathLst>
                <a:path w="24384000" h="336931">
                  <a:moveTo>
                    <a:pt x="0" y="0"/>
                  </a:moveTo>
                  <a:lnTo>
                    <a:pt x="24384000" y="0"/>
                  </a:lnTo>
                  <a:lnTo>
                    <a:pt x="24384000" y="336931"/>
                  </a:lnTo>
                  <a:lnTo>
                    <a:pt x="0" y="336931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52663"/>
            <a:chOff x="0" y="0"/>
            <a:chExt cx="24384000" cy="3368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336931"/>
            </a:xfrm>
            <a:custGeom>
              <a:avLst/>
              <a:gdLst/>
              <a:ahLst/>
              <a:cxnLst/>
              <a:rect l="l" t="t" r="r" b="b"/>
              <a:pathLst>
                <a:path w="24384000" h="336931">
                  <a:moveTo>
                    <a:pt x="0" y="0"/>
                  </a:moveTo>
                  <a:lnTo>
                    <a:pt x="24384000" y="0"/>
                  </a:lnTo>
                  <a:lnTo>
                    <a:pt x="24384000" y="336931"/>
                  </a:lnTo>
                  <a:lnTo>
                    <a:pt x="0" y="336931"/>
                  </a:lnTo>
                  <a:close/>
                </a:path>
              </a:pathLst>
            </a:custGeom>
            <a:solidFill>
              <a:srgbClr val="E9713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AutoShape 8"/>
          <p:cNvSpPr/>
          <p:nvPr/>
        </p:nvSpPr>
        <p:spPr>
          <a:xfrm rot="10791459">
            <a:off x="5415914" y="2731650"/>
            <a:ext cx="76677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43174" y="1820256"/>
            <a:ext cx="855230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156082"/>
                </a:solidFill>
                <a:latin typeface="Arimo"/>
                <a:ea typeface="Arimo"/>
                <a:cs typeface="Arimo"/>
                <a:sym typeface="Arimo"/>
              </a:rPr>
              <a:t>Back-end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9213" y="3033636"/>
            <a:ext cx="4207350" cy="31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  <a:p>
            <a:pPr algn="ctr">
              <a:lnSpc>
                <a:spcPts val="3600"/>
              </a:lnSpc>
            </a:pPr>
            <a:endParaRPr lang="en-US" sz="4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22225"/>
                </a:solidFill>
                <a:latin typeface="Arimo"/>
                <a:ea typeface="Arimo"/>
                <a:cs typeface="Arimo"/>
                <a:sym typeface="Arimo"/>
              </a:rPr>
              <a:t>사용자 지출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22225"/>
                </a:solidFill>
                <a:latin typeface="Arimo"/>
                <a:ea typeface="Arimo"/>
                <a:cs typeface="Arimo"/>
                <a:sym typeface="Arimo"/>
              </a:rPr>
              <a:t>데이터 입력</a:t>
            </a:r>
          </a:p>
          <a:p>
            <a:pPr algn="ctr">
              <a:lnSpc>
                <a:spcPts val="5400"/>
              </a:lnSpc>
            </a:pPr>
            <a:endParaRPr lang="en-US" sz="3000">
              <a:solidFill>
                <a:srgbClr val="22222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AutoShape 11"/>
          <p:cNvSpPr/>
          <p:nvPr/>
        </p:nvSpPr>
        <p:spPr>
          <a:xfrm rot="-5379633">
            <a:off x="4852737" y="5152644"/>
            <a:ext cx="321560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rot="-5379633">
            <a:off x="10466672" y="5152644"/>
            <a:ext cx="321560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28535" y="482290"/>
            <a:ext cx="608948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Back-end / 주요기능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0189" y="532683"/>
            <a:ext cx="333659" cy="676703"/>
            <a:chOff x="0" y="0"/>
            <a:chExt cx="444878" cy="9022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881" cy="902208"/>
            </a:xfrm>
            <a:custGeom>
              <a:avLst/>
              <a:gdLst/>
              <a:ahLst/>
              <a:cxnLst/>
              <a:rect l="l" t="t" r="r" b="b"/>
              <a:pathLst>
                <a:path w="444881" h="902208">
                  <a:moveTo>
                    <a:pt x="0" y="0"/>
                  </a:moveTo>
                  <a:lnTo>
                    <a:pt x="444881" y="0"/>
                  </a:lnTo>
                  <a:lnTo>
                    <a:pt x="444881" y="902208"/>
                  </a:lnTo>
                  <a:lnTo>
                    <a:pt x="0" y="902208"/>
                  </a:lnTo>
                  <a:close/>
                </a:path>
              </a:pathLst>
            </a:custGeom>
            <a:solidFill>
              <a:srgbClr val="A27959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083688" y="3581066"/>
            <a:ext cx="334661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  <a:p>
            <a:pPr algn="ctr">
              <a:lnSpc>
                <a:spcPts val="3600"/>
              </a:lnSpc>
            </a:pPr>
            <a:endParaRPr lang="en-US" sz="4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결과 시각화 및 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웹 인터페이스 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09733" y="7690466"/>
            <a:ext cx="8419184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80350E"/>
                </a:solidFill>
                <a:latin typeface="Arimo"/>
                <a:ea typeface="Arimo"/>
                <a:cs typeface="Arimo"/>
                <a:sym typeface="Arimo"/>
              </a:rPr>
              <a:t>Framework: Flask</a:t>
            </a:r>
            <a:r>
              <a:rPr lang="en-US" sz="48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(python 기반)</a:t>
            </a:r>
          </a:p>
          <a:p>
            <a:pPr algn="l">
              <a:lnSpc>
                <a:spcPts val="5759"/>
              </a:lnSpc>
            </a:pPr>
            <a:endParaRPr lang="en-US" sz="48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00899" y="3581066"/>
            <a:ext cx="4315444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  <a:p>
            <a:pPr algn="ctr">
              <a:lnSpc>
                <a:spcPts val="3600"/>
              </a:lnSpc>
            </a:pPr>
            <a:endParaRPr lang="en-US" sz="4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AI모델 기반 절약 추천 분석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398" y="276556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프로젝트 파일 구조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88919" y="943663"/>
            <a:ext cx="10732512" cy="887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flask_pro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app.py: Flask 앱의 메인 실행 파일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ai_models: AI 모델 관련 코드 저장 폴더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 savings_recommender.py:절약 추천 알고리즘이 구현된 파일</a:t>
            </a:r>
          </a:p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models: 학습된 머신러닝 모델들이 저장된 폴더</a:t>
            </a:r>
          </a:p>
          <a:p>
            <a:pPr marL="542925" lvl="1" indent="-271462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*.pk1:모델 인코더, 스케일러, 예측기 등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templates: 웹 페이지 화면 구성용 HTML 파일 폴더</a:t>
            </a:r>
          </a:p>
          <a:p>
            <a:pPr marL="542925" lvl="1" indent="-271462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*.html:사용자 UI를 구성하는 템플릿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•static: CSS,JS 등 정적 파일 저장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-css/style.css: 웹페이지 디자인 스타일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-js/script.js:동작 관련 자바스크립트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Data: 사용자 지출 데이터 저장용 폴더</a:t>
            </a:r>
          </a:p>
          <a:p>
            <a:pPr marL="542925" lvl="1" indent="-271462" algn="l">
              <a:lnSpc>
                <a:spcPts val="54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-spending_data.csv: 입력된 지출 내역 CSV 파일</a:t>
            </a:r>
          </a:p>
        </p:txBody>
      </p:sp>
      <p:sp>
        <p:nvSpPr>
          <p:cNvPr id="4" name="Freeform 4"/>
          <p:cNvSpPr/>
          <p:nvPr/>
        </p:nvSpPr>
        <p:spPr>
          <a:xfrm>
            <a:off x="1195662" y="1290993"/>
            <a:ext cx="3668733" cy="8373140"/>
          </a:xfrm>
          <a:custGeom>
            <a:avLst/>
            <a:gdLst/>
            <a:ahLst/>
            <a:cxnLst/>
            <a:rect l="l" t="t" r="r" b="b"/>
            <a:pathLst>
              <a:path w="3668733" h="8373140">
                <a:moveTo>
                  <a:pt x="0" y="0"/>
                </a:moveTo>
                <a:lnTo>
                  <a:pt x="3668733" y="0"/>
                </a:lnTo>
                <a:lnTo>
                  <a:pt x="3668733" y="8373139"/>
                </a:lnTo>
                <a:lnTo>
                  <a:pt x="0" y="8373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262" b="-242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-229392" y="804331"/>
            <a:ext cx="18517362" cy="19937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58402"/>
            <a:ext cx="18308948" cy="55270"/>
          </a:xfrm>
          <a:prstGeom prst="line">
            <a:avLst/>
          </a:prstGeom>
          <a:ln w="9525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16325" y="278733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데이터 처리 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1520" y="1329684"/>
            <a:ext cx="5855311" cy="118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Files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</a:t>
            </a:r>
            <a:r>
              <a:rPr lang="en-US" sz="3600" b="1" u="sng">
                <a:solidFill>
                  <a:srgbClr val="80350E"/>
                </a:solidFill>
                <a:latin typeface="Arimo Bold"/>
                <a:ea typeface="Arimo Bold"/>
                <a:cs typeface="Arimo Bold"/>
                <a:sym typeface="Arimo Bold"/>
              </a:rPr>
              <a:t>사용자가 지출 내역을 입력</a:t>
            </a:r>
          </a:p>
        </p:txBody>
      </p:sp>
      <p:grpSp>
        <p:nvGrpSpPr>
          <p:cNvPr id="5" name="Group 5"/>
          <p:cNvGrpSpPr/>
          <p:nvPr/>
        </p:nvGrpSpPr>
        <p:grpSpPr>
          <a:xfrm rot="5400000">
            <a:off x="1192306" y="2895984"/>
            <a:ext cx="4016077" cy="3250739"/>
            <a:chOff x="0" y="0"/>
            <a:chExt cx="5354769" cy="4334318"/>
          </a:xfrm>
        </p:grpSpPr>
        <p:sp>
          <p:nvSpPr>
            <p:cNvPr id="6" name="Freeform 6"/>
            <p:cNvSpPr/>
            <p:nvPr/>
          </p:nvSpPr>
          <p:spPr>
            <a:xfrm>
              <a:off x="20369" y="19050"/>
              <a:ext cx="5313958" cy="4296156"/>
            </a:xfrm>
            <a:custGeom>
              <a:avLst/>
              <a:gdLst/>
              <a:ahLst/>
              <a:cxnLst/>
              <a:rect l="l" t="t" r="r" b="b"/>
              <a:pathLst>
                <a:path w="5313958" h="4296156">
                  <a:moveTo>
                    <a:pt x="0" y="3222117"/>
                  </a:moveTo>
                  <a:lnTo>
                    <a:pt x="3589396" y="3222117"/>
                  </a:lnTo>
                  <a:lnTo>
                    <a:pt x="3589396" y="1074039"/>
                  </a:lnTo>
                  <a:lnTo>
                    <a:pt x="3014452" y="1074039"/>
                  </a:lnTo>
                  <a:lnTo>
                    <a:pt x="4164205" y="0"/>
                  </a:lnTo>
                  <a:lnTo>
                    <a:pt x="5313958" y="1074039"/>
                  </a:lnTo>
                  <a:lnTo>
                    <a:pt x="4739149" y="1074039"/>
                  </a:lnTo>
                  <a:lnTo>
                    <a:pt x="4739149" y="4296156"/>
                  </a:lnTo>
                  <a:lnTo>
                    <a:pt x="0" y="4296156"/>
                  </a:lnTo>
                  <a:close/>
                </a:path>
              </a:pathLst>
            </a:custGeom>
            <a:solidFill>
              <a:srgbClr val="AFBEB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-1778"/>
              <a:ext cx="5356351" cy="4336034"/>
            </a:xfrm>
            <a:custGeom>
              <a:avLst/>
              <a:gdLst/>
              <a:ahLst/>
              <a:cxnLst/>
              <a:rect l="l" t="t" r="r" b="b"/>
              <a:pathLst>
                <a:path w="5356351" h="4336034">
                  <a:moveTo>
                    <a:pt x="20369" y="3223895"/>
                  </a:moveTo>
                  <a:lnTo>
                    <a:pt x="3609765" y="3223895"/>
                  </a:lnTo>
                  <a:lnTo>
                    <a:pt x="3609765" y="3242945"/>
                  </a:lnTo>
                  <a:lnTo>
                    <a:pt x="3589396" y="3242945"/>
                  </a:lnTo>
                  <a:lnTo>
                    <a:pt x="3589396" y="1094867"/>
                  </a:lnTo>
                  <a:lnTo>
                    <a:pt x="3609765" y="1094867"/>
                  </a:lnTo>
                  <a:lnTo>
                    <a:pt x="3609765" y="1113917"/>
                  </a:lnTo>
                  <a:lnTo>
                    <a:pt x="3034821" y="1113917"/>
                  </a:lnTo>
                  <a:cubicBezTo>
                    <a:pt x="3026537" y="1113917"/>
                    <a:pt x="3019205" y="1109218"/>
                    <a:pt x="3015946" y="1102106"/>
                  </a:cubicBezTo>
                  <a:cubicBezTo>
                    <a:pt x="3012687" y="1094994"/>
                    <a:pt x="3014588" y="1086739"/>
                    <a:pt x="3020427" y="1081405"/>
                  </a:cubicBezTo>
                  <a:lnTo>
                    <a:pt x="4170180" y="7366"/>
                  </a:lnTo>
                  <a:cubicBezTo>
                    <a:pt x="4178191" y="0"/>
                    <a:pt x="4190956" y="0"/>
                    <a:pt x="4198967" y="7366"/>
                  </a:cubicBezTo>
                  <a:lnTo>
                    <a:pt x="5348856" y="1081405"/>
                  </a:lnTo>
                  <a:cubicBezTo>
                    <a:pt x="5354695" y="1086866"/>
                    <a:pt x="5356351" y="1094994"/>
                    <a:pt x="5353337" y="1102106"/>
                  </a:cubicBezTo>
                  <a:cubicBezTo>
                    <a:pt x="5350214" y="1109218"/>
                    <a:pt x="5342745" y="1113917"/>
                    <a:pt x="5334462" y="1113917"/>
                  </a:cubicBezTo>
                  <a:lnTo>
                    <a:pt x="4759518" y="1113917"/>
                  </a:lnTo>
                  <a:lnTo>
                    <a:pt x="4759518" y="1094867"/>
                  </a:lnTo>
                  <a:lnTo>
                    <a:pt x="4779887" y="1094867"/>
                  </a:lnTo>
                  <a:lnTo>
                    <a:pt x="4779887" y="4316984"/>
                  </a:lnTo>
                  <a:cubicBezTo>
                    <a:pt x="4779887" y="4327525"/>
                    <a:pt x="4770788" y="4336034"/>
                    <a:pt x="4759518" y="4336034"/>
                  </a:cubicBezTo>
                  <a:lnTo>
                    <a:pt x="20369" y="4336034"/>
                  </a:lnTo>
                  <a:cubicBezTo>
                    <a:pt x="9098" y="4336034"/>
                    <a:pt x="0" y="4327525"/>
                    <a:pt x="0" y="4316984"/>
                  </a:cubicBezTo>
                  <a:lnTo>
                    <a:pt x="0" y="3242945"/>
                  </a:lnTo>
                  <a:cubicBezTo>
                    <a:pt x="0" y="3232404"/>
                    <a:pt x="9098" y="3223895"/>
                    <a:pt x="20369" y="3223895"/>
                  </a:cubicBezTo>
                  <a:moveTo>
                    <a:pt x="20369" y="3261995"/>
                  </a:moveTo>
                  <a:lnTo>
                    <a:pt x="20369" y="3242945"/>
                  </a:lnTo>
                  <a:lnTo>
                    <a:pt x="40738" y="3242945"/>
                  </a:lnTo>
                  <a:lnTo>
                    <a:pt x="40738" y="4316984"/>
                  </a:lnTo>
                  <a:lnTo>
                    <a:pt x="20369" y="4316984"/>
                  </a:lnTo>
                  <a:lnTo>
                    <a:pt x="20369" y="4297934"/>
                  </a:lnTo>
                  <a:lnTo>
                    <a:pt x="4759518" y="4297934"/>
                  </a:lnTo>
                  <a:lnTo>
                    <a:pt x="4759518" y="4316984"/>
                  </a:lnTo>
                  <a:lnTo>
                    <a:pt x="4739149" y="4316984"/>
                  </a:lnTo>
                  <a:lnTo>
                    <a:pt x="4739149" y="1094867"/>
                  </a:lnTo>
                  <a:cubicBezTo>
                    <a:pt x="4739149" y="1084326"/>
                    <a:pt x="4748247" y="1075817"/>
                    <a:pt x="4759518" y="1075817"/>
                  </a:cubicBezTo>
                  <a:lnTo>
                    <a:pt x="5334462" y="1075817"/>
                  </a:lnTo>
                  <a:lnTo>
                    <a:pt x="5334462" y="1094867"/>
                  </a:lnTo>
                  <a:lnTo>
                    <a:pt x="5320068" y="1108329"/>
                  </a:lnTo>
                  <a:lnTo>
                    <a:pt x="4170180" y="34290"/>
                  </a:lnTo>
                  <a:lnTo>
                    <a:pt x="4184574" y="20828"/>
                  </a:lnTo>
                  <a:lnTo>
                    <a:pt x="4198967" y="34290"/>
                  </a:lnTo>
                  <a:lnTo>
                    <a:pt x="3049215" y="1108329"/>
                  </a:lnTo>
                  <a:lnTo>
                    <a:pt x="3034821" y="1094867"/>
                  </a:lnTo>
                  <a:lnTo>
                    <a:pt x="3034821" y="1075817"/>
                  </a:lnTo>
                  <a:lnTo>
                    <a:pt x="3609765" y="1075817"/>
                  </a:lnTo>
                  <a:cubicBezTo>
                    <a:pt x="3621036" y="1075817"/>
                    <a:pt x="3630134" y="1084326"/>
                    <a:pt x="3630134" y="1094867"/>
                  </a:cubicBezTo>
                  <a:lnTo>
                    <a:pt x="3630134" y="3242945"/>
                  </a:lnTo>
                  <a:cubicBezTo>
                    <a:pt x="3630134" y="3253486"/>
                    <a:pt x="3621036" y="3261995"/>
                    <a:pt x="3609765" y="3261995"/>
                  </a:cubicBezTo>
                  <a:lnTo>
                    <a:pt x="20369" y="3261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5207685" y="4311698"/>
            <a:ext cx="4515480" cy="1186027"/>
          </a:xfrm>
          <a:custGeom>
            <a:avLst/>
            <a:gdLst/>
            <a:ahLst/>
            <a:cxnLst/>
            <a:rect l="l" t="t" r="r" b="b"/>
            <a:pathLst>
              <a:path w="4515480" h="1186027">
                <a:moveTo>
                  <a:pt x="0" y="0"/>
                </a:moveTo>
                <a:lnTo>
                  <a:pt x="4515480" y="0"/>
                </a:lnTo>
                <a:lnTo>
                  <a:pt x="4515480" y="1186027"/>
                </a:lnTo>
                <a:lnTo>
                  <a:pt x="0" y="1186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777740" y="6100959"/>
            <a:ext cx="5630092" cy="5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450" b="1" u="sng">
                <a:solidFill>
                  <a:srgbClr val="80350E"/>
                </a:solidFill>
                <a:latin typeface="Arimo Bold"/>
                <a:ea typeface="Arimo Bold"/>
                <a:cs typeface="Arimo Bold"/>
                <a:sym typeface="Arimo Bold"/>
              </a:rPr>
              <a:t>Spending_data.csv 에 저장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623307" y="4763916"/>
            <a:ext cx="2330904" cy="1645080"/>
            <a:chOff x="0" y="0"/>
            <a:chExt cx="3107872" cy="2193440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3069844" cy="2155444"/>
            </a:xfrm>
            <a:custGeom>
              <a:avLst/>
              <a:gdLst/>
              <a:ahLst/>
              <a:cxnLst/>
              <a:rect l="l" t="t" r="r" b="b"/>
              <a:pathLst>
                <a:path w="3069844" h="2155444">
                  <a:moveTo>
                    <a:pt x="0" y="538861"/>
                  </a:moveTo>
                  <a:lnTo>
                    <a:pt x="1986534" y="538861"/>
                  </a:lnTo>
                  <a:lnTo>
                    <a:pt x="1986534" y="0"/>
                  </a:lnTo>
                  <a:lnTo>
                    <a:pt x="3069844" y="1077722"/>
                  </a:lnTo>
                  <a:lnTo>
                    <a:pt x="1986534" y="2155444"/>
                  </a:lnTo>
                  <a:lnTo>
                    <a:pt x="1986534" y="1616456"/>
                  </a:lnTo>
                  <a:lnTo>
                    <a:pt x="0" y="1616456"/>
                  </a:ln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-1651"/>
              <a:ext cx="3107817" cy="2196465"/>
            </a:xfrm>
            <a:custGeom>
              <a:avLst/>
              <a:gdLst/>
              <a:ahLst/>
              <a:cxnLst/>
              <a:rect l="l" t="t" r="r" b="b"/>
              <a:pathLst>
                <a:path w="3107817" h="2196465">
                  <a:moveTo>
                    <a:pt x="19050" y="540512"/>
                  </a:moveTo>
                  <a:lnTo>
                    <a:pt x="2005584" y="540512"/>
                  </a:lnTo>
                  <a:lnTo>
                    <a:pt x="2005584" y="559562"/>
                  </a:lnTo>
                  <a:lnTo>
                    <a:pt x="1986534" y="559562"/>
                  </a:lnTo>
                  <a:lnTo>
                    <a:pt x="1986534" y="20701"/>
                  </a:lnTo>
                  <a:cubicBezTo>
                    <a:pt x="1986534" y="12954"/>
                    <a:pt x="1991106" y="6096"/>
                    <a:pt x="1998218" y="3048"/>
                  </a:cubicBezTo>
                  <a:cubicBezTo>
                    <a:pt x="2005330" y="0"/>
                    <a:pt x="2013458" y="1651"/>
                    <a:pt x="2018919" y="7112"/>
                  </a:cubicBezTo>
                  <a:lnTo>
                    <a:pt x="3102229" y="1084834"/>
                  </a:lnTo>
                  <a:cubicBezTo>
                    <a:pt x="3105785" y="1088390"/>
                    <a:pt x="3107817" y="1093216"/>
                    <a:pt x="3107817" y="1098296"/>
                  </a:cubicBezTo>
                  <a:cubicBezTo>
                    <a:pt x="3107817" y="1103376"/>
                    <a:pt x="3105785" y="1108202"/>
                    <a:pt x="3102229" y="1111758"/>
                  </a:cubicBezTo>
                  <a:lnTo>
                    <a:pt x="2018919" y="2189480"/>
                  </a:lnTo>
                  <a:cubicBezTo>
                    <a:pt x="2013458" y="2194941"/>
                    <a:pt x="2005330" y="2196465"/>
                    <a:pt x="1998218" y="2193544"/>
                  </a:cubicBezTo>
                  <a:cubicBezTo>
                    <a:pt x="1991106" y="2190623"/>
                    <a:pt x="1986534" y="2183638"/>
                    <a:pt x="1986534" y="2175891"/>
                  </a:cubicBezTo>
                  <a:lnTo>
                    <a:pt x="1986534" y="1637157"/>
                  </a:lnTo>
                  <a:lnTo>
                    <a:pt x="2005584" y="1637157"/>
                  </a:lnTo>
                  <a:lnTo>
                    <a:pt x="2005584" y="1656207"/>
                  </a:lnTo>
                  <a:lnTo>
                    <a:pt x="19050" y="1656207"/>
                  </a:lnTo>
                  <a:cubicBezTo>
                    <a:pt x="8509" y="1656207"/>
                    <a:pt x="0" y="1647698"/>
                    <a:pt x="0" y="1637157"/>
                  </a:cubicBezTo>
                  <a:lnTo>
                    <a:pt x="0" y="559562"/>
                  </a:lnTo>
                  <a:cubicBezTo>
                    <a:pt x="0" y="549021"/>
                    <a:pt x="8509" y="540512"/>
                    <a:pt x="19050" y="540512"/>
                  </a:cubicBezTo>
                  <a:moveTo>
                    <a:pt x="19050" y="578612"/>
                  </a:moveTo>
                  <a:lnTo>
                    <a:pt x="19050" y="559562"/>
                  </a:lnTo>
                  <a:lnTo>
                    <a:pt x="38100" y="559562"/>
                  </a:lnTo>
                  <a:lnTo>
                    <a:pt x="38100" y="1637284"/>
                  </a:lnTo>
                  <a:lnTo>
                    <a:pt x="19050" y="1637284"/>
                  </a:lnTo>
                  <a:lnTo>
                    <a:pt x="19050" y="1618234"/>
                  </a:lnTo>
                  <a:lnTo>
                    <a:pt x="2005584" y="1618234"/>
                  </a:lnTo>
                  <a:cubicBezTo>
                    <a:pt x="2016125" y="1618234"/>
                    <a:pt x="2024634" y="1626743"/>
                    <a:pt x="2024634" y="1637284"/>
                  </a:cubicBezTo>
                  <a:lnTo>
                    <a:pt x="2024634" y="2176145"/>
                  </a:lnTo>
                  <a:lnTo>
                    <a:pt x="2005584" y="2176145"/>
                  </a:lnTo>
                  <a:lnTo>
                    <a:pt x="1992122" y="2162683"/>
                  </a:lnTo>
                  <a:lnTo>
                    <a:pt x="3075432" y="1084961"/>
                  </a:lnTo>
                  <a:lnTo>
                    <a:pt x="3088894" y="1098423"/>
                  </a:lnTo>
                  <a:lnTo>
                    <a:pt x="3075432" y="1111885"/>
                  </a:lnTo>
                  <a:lnTo>
                    <a:pt x="1992122" y="34163"/>
                  </a:lnTo>
                  <a:lnTo>
                    <a:pt x="2005584" y="20701"/>
                  </a:lnTo>
                  <a:lnTo>
                    <a:pt x="2024634" y="20701"/>
                  </a:lnTo>
                  <a:lnTo>
                    <a:pt x="2024634" y="559562"/>
                  </a:lnTo>
                  <a:cubicBezTo>
                    <a:pt x="2024634" y="570103"/>
                    <a:pt x="2016125" y="578612"/>
                    <a:pt x="2005584" y="578612"/>
                  </a:cubicBezTo>
                  <a:lnTo>
                    <a:pt x="19050" y="578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83960" y="3099230"/>
            <a:ext cx="4672694" cy="2517316"/>
            <a:chOff x="0" y="0"/>
            <a:chExt cx="6230258" cy="33564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30258" cy="3356422"/>
            </a:xfrm>
            <a:custGeom>
              <a:avLst/>
              <a:gdLst/>
              <a:ahLst/>
              <a:cxnLst/>
              <a:rect l="l" t="t" r="r" b="b"/>
              <a:pathLst>
                <a:path w="6230258" h="3356422">
                  <a:moveTo>
                    <a:pt x="0" y="0"/>
                  </a:moveTo>
                  <a:lnTo>
                    <a:pt x="6230258" y="0"/>
                  </a:lnTo>
                  <a:lnTo>
                    <a:pt x="6230258" y="3356422"/>
                  </a:lnTo>
                  <a:lnTo>
                    <a:pt x="0" y="3356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6230258" cy="3356422"/>
              <a:chOff x="0" y="0"/>
              <a:chExt cx="6230258" cy="33564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230258" cy="3356422"/>
              </a:xfrm>
              <a:custGeom>
                <a:avLst/>
                <a:gdLst/>
                <a:ahLst/>
                <a:cxnLst/>
                <a:rect l="l" t="t" r="r" b="b"/>
                <a:pathLst>
                  <a:path w="6230258" h="3356422">
                    <a:moveTo>
                      <a:pt x="0" y="0"/>
                    </a:moveTo>
                    <a:lnTo>
                      <a:pt x="6230258" y="0"/>
                    </a:lnTo>
                    <a:lnTo>
                      <a:pt x="6230258" y="3356422"/>
                    </a:lnTo>
                    <a:lnTo>
                      <a:pt x="0" y="335642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6230258" cy="337547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-Pandas 라이브러리 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(데이터 전처리)</a:t>
                </a:r>
              </a:p>
              <a:p>
                <a:pPr algn="ctr">
                  <a:lnSpc>
                    <a:spcPts val="3240"/>
                  </a:lnSpc>
                </a:pPr>
                <a:endParaRPr lang="en-US" sz="27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endParaRP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-인코딩, 정규화 후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AI 모델에 입력</a:t>
                </a:r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3169685" y="5874453"/>
            <a:ext cx="4701243" cy="2600688"/>
          </a:xfrm>
          <a:custGeom>
            <a:avLst/>
            <a:gdLst/>
            <a:ahLst/>
            <a:cxnLst/>
            <a:rect l="l" t="t" r="r" b="b"/>
            <a:pathLst>
              <a:path w="4701243" h="2600688">
                <a:moveTo>
                  <a:pt x="0" y="0"/>
                </a:moveTo>
                <a:lnTo>
                  <a:pt x="4701243" y="0"/>
                </a:lnTo>
                <a:lnTo>
                  <a:pt x="4701243" y="2600688"/>
                </a:lnTo>
                <a:lnTo>
                  <a:pt x="0" y="2600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-229362" y="843206"/>
            <a:ext cx="18517362" cy="19937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231" y="239231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절약 추천 모델 연동 방식</a:t>
            </a:r>
          </a:p>
        </p:txBody>
      </p:sp>
      <p:sp>
        <p:nvSpPr>
          <p:cNvPr id="3" name="Freeform 3"/>
          <p:cNvSpPr/>
          <p:nvPr/>
        </p:nvSpPr>
        <p:spPr>
          <a:xfrm>
            <a:off x="752231" y="1558846"/>
            <a:ext cx="5420667" cy="2909038"/>
          </a:xfrm>
          <a:custGeom>
            <a:avLst/>
            <a:gdLst/>
            <a:ahLst/>
            <a:cxnLst/>
            <a:rect l="l" t="t" r="r" b="b"/>
            <a:pathLst>
              <a:path w="5420667" h="2909038">
                <a:moveTo>
                  <a:pt x="0" y="0"/>
                </a:moveTo>
                <a:lnTo>
                  <a:pt x="5420667" y="0"/>
                </a:lnTo>
                <a:lnTo>
                  <a:pt x="5420667" y="2909038"/>
                </a:lnTo>
                <a:lnTo>
                  <a:pt x="0" y="290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15103" y="893294"/>
            <a:ext cx="11128523" cy="422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-총 세 가지의 모델 파일 사용</a:t>
            </a:r>
          </a:p>
          <a:p>
            <a:pPr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88632" lvl="1" indent="-244316" algn="l">
              <a:lnSpc>
                <a:spcPts val="3240"/>
              </a:lnSpc>
              <a:buAutoNum type="arabicPeriod"/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category_encoder: 범주형 데이터 &gt; 숫자로 변환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88632" lvl="1" indent="-244316" algn="l">
              <a:lnSpc>
                <a:spcPts val="3240"/>
              </a:lnSpc>
              <a:buAutoNum type="arabicPeriod"/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Price_scaler: 가격 데이터를 정규화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88632" lvl="1" indent="-244316" algn="l">
              <a:lnSpc>
                <a:spcPts val="3240"/>
              </a:lnSpc>
              <a:buAutoNum type="arabicPeriod"/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Savings_recommendation_model: 실제 예측을 수행</a:t>
            </a:r>
          </a:p>
          <a:p>
            <a:pPr marL="488632" lvl="1" indent="-244316" algn="l">
              <a:lnSpc>
                <a:spcPts val="3240"/>
              </a:lnSpc>
            </a:pPr>
            <a:endParaRPr lang="en-US" sz="2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88632" lvl="1" indent="-244316"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+모든 과정은 saving_recommender.py 에 통합되어 있으며, 입력값 처리부터 예측까지 한 흐름으로 실행</a:t>
            </a:r>
          </a:p>
        </p:txBody>
      </p:sp>
      <p:sp>
        <p:nvSpPr>
          <p:cNvPr id="5" name="Freeform 5"/>
          <p:cNvSpPr/>
          <p:nvPr/>
        </p:nvSpPr>
        <p:spPr>
          <a:xfrm>
            <a:off x="1385360" y="6231165"/>
            <a:ext cx="4550343" cy="2642021"/>
          </a:xfrm>
          <a:custGeom>
            <a:avLst/>
            <a:gdLst/>
            <a:ahLst/>
            <a:cxnLst/>
            <a:rect l="l" t="t" r="r" b="b"/>
            <a:pathLst>
              <a:path w="4550343" h="2642021">
                <a:moveTo>
                  <a:pt x="0" y="0"/>
                </a:moveTo>
                <a:lnTo>
                  <a:pt x="4550344" y="0"/>
                </a:lnTo>
                <a:lnTo>
                  <a:pt x="4550344" y="2642021"/>
                </a:lnTo>
                <a:lnTo>
                  <a:pt x="0" y="2642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93" t="-183" b="-18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868612" y="4728715"/>
            <a:ext cx="1187904" cy="1241619"/>
            <a:chOff x="0" y="0"/>
            <a:chExt cx="1583872" cy="1655492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1545844" cy="1617345"/>
            </a:xfrm>
            <a:custGeom>
              <a:avLst/>
              <a:gdLst/>
              <a:ahLst/>
              <a:cxnLst/>
              <a:rect l="l" t="t" r="r" b="b"/>
              <a:pathLst>
                <a:path w="1545844" h="1617345">
                  <a:moveTo>
                    <a:pt x="0" y="843661"/>
                  </a:moveTo>
                  <a:lnTo>
                    <a:pt x="386461" y="843661"/>
                  </a:lnTo>
                  <a:lnTo>
                    <a:pt x="386461" y="0"/>
                  </a:lnTo>
                  <a:lnTo>
                    <a:pt x="1159383" y="0"/>
                  </a:lnTo>
                  <a:lnTo>
                    <a:pt x="1159383" y="843661"/>
                  </a:lnTo>
                  <a:lnTo>
                    <a:pt x="1545844" y="843661"/>
                  </a:lnTo>
                  <a:lnTo>
                    <a:pt x="772922" y="1617345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24" y="0"/>
              <a:ext cx="1587119" cy="1655445"/>
            </a:xfrm>
            <a:custGeom>
              <a:avLst/>
              <a:gdLst/>
              <a:ahLst/>
              <a:cxnLst/>
              <a:rect l="l" t="t" r="r" b="b"/>
              <a:pathLst>
                <a:path w="1587119" h="1655445">
                  <a:moveTo>
                    <a:pt x="20574" y="843661"/>
                  </a:moveTo>
                  <a:lnTo>
                    <a:pt x="407035" y="843661"/>
                  </a:lnTo>
                  <a:lnTo>
                    <a:pt x="407035" y="862711"/>
                  </a:lnTo>
                  <a:lnTo>
                    <a:pt x="387985" y="862711"/>
                  </a:lnTo>
                  <a:lnTo>
                    <a:pt x="387985" y="19050"/>
                  </a:lnTo>
                  <a:cubicBezTo>
                    <a:pt x="387985" y="8509"/>
                    <a:pt x="396494" y="0"/>
                    <a:pt x="407035" y="0"/>
                  </a:cubicBezTo>
                  <a:lnTo>
                    <a:pt x="1179957" y="0"/>
                  </a:lnTo>
                  <a:cubicBezTo>
                    <a:pt x="1190498" y="0"/>
                    <a:pt x="1199007" y="8509"/>
                    <a:pt x="1199007" y="19050"/>
                  </a:cubicBezTo>
                  <a:lnTo>
                    <a:pt x="1199007" y="862711"/>
                  </a:lnTo>
                  <a:lnTo>
                    <a:pt x="1179957" y="862711"/>
                  </a:lnTo>
                  <a:lnTo>
                    <a:pt x="1179957" y="843661"/>
                  </a:lnTo>
                  <a:lnTo>
                    <a:pt x="1566418" y="843661"/>
                  </a:lnTo>
                  <a:cubicBezTo>
                    <a:pt x="1574165" y="843661"/>
                    <a:pt x="1581023" y="848360"/>
                    <a:pt x="1584071" y="855472"/>
                  </a:cubicBezTo>
                  <a:cubicBezTo>
                    <a:pt x="1587119" y="862584"/>
                    <a:pt x="1585341" y="870839"/>
                    <a:pt x="1580007" y="876173"/>
                  </a:cubicBezTo>
                  <a:lnTo>
                    <a:pt x="806958" y="1649857"/>
                  </a:lnTo>
                  <a:cubicBezTo>
                    <a:pt x="803402" y="1653413"/>
                    <a:pt x="798576" y="1655445"/>
                    <a:pt x="793496" y="1655445"/>
                  </a:cubicBezTo>
                  <a:cubicBezTo>
                    <a:pt x="788416" y="1655445"/>
                    <a:pt x="783590" y="1653413"/>
                    <a:pt x="780034" y="1649857"/>
                  </a:cubicBezTo>
                  <a:lnTo>
                    <a:pt x="7112" y="876173"/>
                  </a:lnTo>
                  <a:cubicBezTo>
                    <a:pt x="1651" y="870712"/>
                    <a:pt x="0" y="862584"/>
                    <a:pt x="3048" y="855472"/>
                  </a:cubicBezTo>
                  <a:cubicBezTo>
                    <a:pt x="6096" y="848360"/>
                    <a:pt x="12954" y="843661"/>
                    <a:pt x="20701" y="843661"/>
                  </a:cubicBezTo>
                  <a:moveTo>
                    <a:pt x="20701" y="881761"/>
                  </a:moveTo>
                  <a:lnTo>
                    <a:pt x="20701" y="862711"/>
                  </a:lnTo>
                  <a:lnTo>
                    <a:pt x="34163" y="849249"/>
                  </a:lnTo>
                  <a:lnTo>
                    <a:pt x="807085" y="1622933"/>
                  </a:lnTo>
                  <a:lnTo>
                    <a:pt x="793623" y="1636395"/>
                  </a:lnTo>
                  <a:lnTo>
                    <a:pt x="780161" y="1622933"/>
                  </a:lnTo>
                  <a:lnTo>
                    <a:pt x="1553083" y="849249"/>
                  </a:lnTo>
                  <a:lnTo>
                    <a:pt x="1566545" y="862711"/>
                  </a:lnTo>
                  <a:lnTo>
                    <a:pt x="1566545" y="881761"/>
                  </a:lnTo>
                  <a:lnTo>
                    <a:pt x="1179957" y="881761"/>
                  </a:lnTo>
                  <a:cubicBezTo>
                    <a:pt x="1169416" y="881761"/>
                    <a:pt x="1160907" y="873252"/>
                    <a:pt x="1160907" y="862711"/>
                  </a:cubicBezTo>
                  <a:lnTo>
                    <a:pt x="1160907" y="19050"/>
                  </a:lnTo>
                  <a:lnTo>
                    <a:pt x="1179957" y="19050"/>
                  </a:lnTo>
                  <a:lnTo>
                    <a:pt x="1179957" y="38100"/>
                  </a:lnTo>
                  <a:lnTo>
                    <a:pt x="407035" y="38100"/>
                  </a:lnTo>
                  <a:lnTo>
                    <a:pt x="407035" y="19050"/>
                  </a:lnTo>
                  <a:lnTo>
                    <a:pt x="426085" y="19050"/>
                  </a:lnTo>
                  <a:lnTo>
                    <a:pt x="426085" y="862711"/>
                  </a:lnTo>
                  <a:cubicBezTo>
                    <a:pt x="426085" y="873252"/>
                    <a:pt x="417576" y="881761"/>
                    <a:pt x="407035" y="881761"/>
                  </a:cubicBezTo>
                  <a:lnTo>
                    <a:pt x="20574" y="881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6515103" y="5162012"/>
            <a:ext cx="10135324" cy="4780328"/>
          </a:xfrm>
          <a:custGeom>
            <a:avLst/>
            <a:gdLst/>
            <a:ahLst/>
            <a:cxnLst/>
            <a:rect l="l" t="t" r="r" b="b"/>
            <a:pathLst>
              <a:path w="10135324" h="4780328">
                <a:moveTo>
                  <a:pt x="0" y="0"/>
                </a:moveTo>
                <a:lnTo>
                  <a:pt x="10135325" y="0"/>
                </a:lnTo>
                <a:lnTo>
                  <a:pt x="10135325" y="4780327"/>
                </a:lnTo>
                <a:lnTo>
                  <a:pt x="0" y="4780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782" b="-197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-208444" y="829706"/>
            <a:ext cx="18517362" cy="19937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0" y="10058402"/>
            <a:ext cx="18308948" cy="55270"/>
          </a:xfrm>
          <a:prstGeom prst="line">
            <a:avLst/>
          </a:prstGeom>
          <a:ln w="9525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900713" y="1301044"/>
            <a:ext cx="877660" cy="3872625"/>
            <a:chOff x="0" y="0"/>
            <a:chExt cx="1170214" cy="5163500"/>
          </a:xfrm>
        </p:grpSpPr>
        <p:sp>
          <p:nvSpPr>
            <p:cNvPr id="3" name="Freeform 3"/>
            <p:cNvSpPr/>
            <p:nvPr/>
          </p:nvSpPr>
          <p:spPr>
            <a:xfrm>
              <a:off x="19050" y="19050"/>
              <a:ext cx="1132078" cy="5125339"/>
            </a:xfrm>
            <a:custGeom>
              <a:avLst/>
              <a:gdLst/>
              <a:ahLst/>
              <a:cxnLst/>
              <a:rect l="l" t="t" r="r" b="b"/>
              <a:pathLst>
                <a:path w="1132078" h="5125339">
                  <a:moveTo>
                    <a:pt x="0" y="4544568"/>
                  </a:moveTo>
                  <a:lnTo>
                    <a:pt x="283083" y="4544568"/>
                  </a:lnTo>
                  <a:lnTo>
                    <a:pt x="283083" y="0"/>
                  </a:lnTo>
                  <a:lnTo>
                    <a:pt x="849122" y="0"/>
                  </a:lnTo>
                  <a:lnTo>
                    <a:pt x="849122" y="4544568"/>
                  </a:lnTo>
                  <a:lnTo>
                    <a:pt x="1132078" y="4544568"/>
                  </a:lnTo>
                  <a:lnTo>
                    <a:pt x="566039" y="5125339"/>
                  </a:lnTo>
                  <a:close/>
                </a:path>
              </a:pathLst>
            </a:custGeom>
            <a:solidFill>
              <a:srgbClr val="B4E5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1397" y="0"/>
              <a:ext cx="1172972" cy="5163439"/>
            </a:xfrm>
            <a:custGeom>
              <a:avLst/>
              <a:gdLst/>
              <a:ahLst/>
              <a:cxnLst/>
              <a:rect l="l" t="t" r="r" b="b"/>
              <a:pathLst>
                <a:path w="1172972" h="5163439">
                  <a:moveTo>
                    <a:pt x="20447" y="4544568"/>
                  </a:moveTo>
                  <a:lnTo>
                    <a:pt x="303530" y="4544568"/>
                  </a:lnTo>
                  <a:lnTo>
                    <a:pt x="303530" y="4563618"/>
                  </a:lnTo>
                  <a:lnTo>
                    <a:pt x="284480" y="4563618"/>
                  </a:lnTo>
                  <a:lnTo>
                    <a:pt x="284480" y="19050"/>
                  </a:lnTo>
                  <a:cubicBezTo>
                    <a:pt x="284480" y="8509"/>
                    <a:pt x="292989" y="0"/>
                    <a:pt x="303530" y="0"/>
                  </a:cubicBezTo>
                  <a:lnTo>
                    <a:pt x="869569" y="0"/>
                  </a:lnTo>
                  <a:cubicBezTo>
                    <a:pt x="880110" y="0"/>
                    <a:pt x="888619" y="8509"/>
                    <a:pt x="888619" y="19050"/>
                  </a:cubicBezTo>
                  <a:lnTo>
                    <a:pt x="888619" y="4563618"/>
                  </a:lnTo>
                  <a:lnTo>
                    <a:pt x="869569" y="4563618"/>
                  </a:lnTo>
                  <a:lnTo>
                    <a:pt x="869569" y="4544568"/>
                  </a:lnTo>
                  <a:lnTo>
                    <a:pt x="1152525" y="4544568"/>
                  </a:lnTo>
                  <a:cubicBezTo>
                    <a:pt x="1160145" y="4544568"/>
                    <a:pt x="1167130" y="4549140"/>
                    <a:pt x="1170051" y="4556252"/>
                  </a:cubicBezTo>
                  <a:cubicBezTo>
                    <a:pt x="1172972" y="4563364"/>
                    <a:pt x="1171448" y="4571492"/>
                    <a:pt x="1166114" y="4576953"/>
                  </a:cubicBezTo>
                  <a:lnTo>
                    <a:pt x="600202" y="5157724"/>
                  </a:lnTo>
                  <a:cubicBezTo>
                    <a:pt x="596646" y="5161407"/>
                    <a:pt x="591693" y="5163439"/>
                    <a:pt x="586613" y="5163439"/>
                  </a:cubicBezTo>
                  <a:cubicBezTo>
                    <a:pt x="581533" y="5163439"/>
                    <a:pt x="576580" y="5161407"/>
                    <a:pt x="573024" y="5157724"/>
                  </a:cubicBezTo>
                  <a:lnTo>
                    <a:pt x="6858" y="4576953"/>
                  </a:lnTo>
                  <a:cubicBezTo>
                    <a:pt x="1524" y="4571492"/>
                    <a:pt x="0" y="4563364"/>
                    <a:pt x="2921" y="4556252"/>
                  </a:cubicBezTo>
                  <a:cubicBezTo>
                    <a:pt x="5842" y="4549140"/>
                    <a:pt x="12827" y="4544568"/>
                    <a:pt x="20447" y="4544568"/>
                  </a:cubicBezTo>
                  <a:moveTo>
                    <a:pt x="20447" y="4582668"/>
                  </a:moveTo>
                  <a:lnTo>
                    <a:pt x="20447" y="4563618"/>
                  </a:lnTo>
                  <a:lnTo>
                    <a:pt x="34036" y="4550283"/>
                  </a:lnTo>
                  <a:lnTo>
                    <a:pt x="600075" y="5131054"/>
                  </a:lnTo>
                  <a:lnTo>
                    <a:pt x="586486" y="5144389"/>
                  </a:lnTo>
                  <a:lnTo>
                    <a:pt x="572897" y="5131181"/>
                  </a:lnTo>
                  <a:lnTo>
                    <a:pt x="1138936" y="4550410"/>
                  </a:lnTo>
                  <a:lnTo>
                    <a:pt x="1152525" y="4563745"/>
                  </a:lnTo>
                  <a:lnTo>
                    <a:pt x="1152525" y="4582795"/>
                  </a:lnTo>
                  <a:lnTo>
                    <a:pt x="869569" y="4582795"/>
                  </a:lnTo>
                  <a:cubicBezTo>
                    <a:pt x="859028" y="4582795"/>
                    <a:pt x="850519" y="4574286"/>
                    <a:pt x="850519" y="4563745"/>
                  </a:cubicBezTo>
                  <a:lnTo>
                    <a:pt x="850519" y="19050"/>
                  </a:lnTo>
                  <a:lnTo>
                    <a:pt x="869569" y="19050"/>
                  </a:lnTo>
                  <a:lnTo>
                    <a:pt x="869569" y="38100"/>
                  </a:lnTo>
                  <a:lnTo>
                    <a:pt x="303530" y="38100"/>
                  </a:lnTo>
                  <a:lnTo>
                    <a:pt x="303530" y="19050"/>
                  </a:lnTo>
                  <a:lnTo>
                    <a:pt x="322580" y="19050"/>
                  </a:lnTo>
                  <a:lnTo>
                    <a:pt x="322580" y="4563618"/>
                  </a:lnTo>
                  <a:cubicBezTo>
                    <a:pt x="322580" y="4574159"/>
                    <a:pt x="314071" y="4582668"/>
                    <a:pt x="303530" y="4582668"/>
                  </a:cubicBezTo>
                  <a:lnTo>
                    <a:pt x="20447" y="4582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1177" y="315431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백앤드의 API 흐름</a:t>
            </a:r>
          </a:p>
        </p:txBody>
      </p:sp>
      <p:grpSp>
        <p:nvGrpSpPr>
          <p:cNvPr id="6" name="Group 6"/>
          <p:cNvGrpSpPr/>
          <p:nvPr/>
        </p:nvGrpSpPr>
        <p:grpSpPr>
          <a:xfrm rot="-3138675">
            <a:off x="6884726" y="2604110"/>
            <a:ext cx="877661" cy="4270620"/>
            <a:chOff x="0" y="0"/>
            <a:chExt cx="1170214" cy="5694160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1132078" cy="5656072"/>
            </a:xfrm>
            <a:custGeom>
              <a:avLst/>
              <a:gdLst/>
              <a:ahLst/>
              <a:cxnLst/>
              <a:rect l="l" t="t" r="r" b="b"/>
              <a:pathLst>
                <a:path w="1132078" h="5656072">
                  <a:moveTo>
                    <a:pt x="0" y="5074920"/>
                  </a:moveTo>
                  <a:lnTo>
                    <a:pt x="283083" y="5074920"/>
                  </a:lnTo>
                  <a:lnTo>
                    <a:pt x="283083" y="0"/>
                  </a:lnTo>
                  <a:lnTo>
                    <a:pt x="849122" y="0"/>
                  </a:lnTo>
                  <a:lnTo>
                    <a:pt x="849122" y="5074920"/>
                  </a:lnTo>
                  <a:lnTo>
                    <a:pt x="1132078" y="5074920"/>
                  </a:lnTo>
                  <a:lnTo>
                    <a:pt x="566039" y="5656072"/>
                  </a:lnTo>
                  <a:close/>
                </a:path>
              </a:pathLst>
            </a:custGeom>
            <a:solidFill>
              <a:srgbClr val="B4E5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397" y="0"/>
              <a:ext cx="1172972" cy="5694172"/>
            </a:xfrm>
            <a:custGeom>
              <a:avLst/>
              <a:gdLst/>
              <a:ahLst/>
              <a:cxnLst/>
              <a:rect l="l" t="t" r="r" b="b"/>
              <a:pathLst>
                <a:path w="1172972" h="5694172">
                  <a:moveTo>
                    <a:pt x="20447" y="5074920"/>
                  </a:moveTo>
                  <a:lnTo>
                    <a:pt x="303530" y="5074920"/>
                  </a:lnTo>
                  <a:lnTo>
                    <a:pt x="303530" y="5093970"/>
                  </a:lnTo>
                  <a:lnTo>
                    <a:pt x="284480" y="5093970"/>
                  </a:lnTo>
                  <a:lnTo>
                    <a:pt x="284480" y="19050"/>
                  </a:lnTo>
                  <a:cubicBezTo>
                    <a:pt x="284480" y="8509"/>
                    <a:pt x="292989" y="0"/>
                    <a:pt x="303530" y="0"/>
                  </a:cubicBezTo>
                  <a:lnTo>
                    <a:pt x="869569" y="0"/>
                  </a:lnTo>
                  <a:cubicBezTo>
                    <a:pt x="880110" y="0"/>
                    <a:pt x="888619" y="8509"/>
                    <a:pt x="888619" y="19050"/>
                  </a:cubicBezTo>
                  <a:lnTo>
                    <a:pt x="888619" y="5093970"/>
                  </a:lnTo>
                  <a:lnTo>
                    <a:pt x="869569" y="5093970"/>
                  </a:lnTo>
                  <a:lnTo>
                    <a:pt x="869569" y="5074920"/>
                  </a:lnTo>
                  <a:lnTo>
                    <a:pt x="1152525" y="5074920"/>
                  </a:lnTo>
                  <a:cubicBezTo>
                    <a:pt x="1160145" y="5074920"/>
                    <a:pt x="1167130" y="5079492"/>
                    <a:pt x="1170051" y="5086604"/>
                  </a:cubicBezTo>
                  <a:cubicBezTo>
                    <a:pt x="1172972" y="5093716"/>
                    <a:pt x="1171448" y="5101844"/>
                    <a:pt x="1166114" y="5107305"/>
                  </a:cubicBezTo>
                  <a:lnTo>
                    <a:pt x="600202" y="5688457"/>
                  </a:lnTo>
                  <a:cubicBezTo>
                    <a:pt x="596646" y="5692140"/>
                    <a:pt x="591693" y="5694172"/>
                    <a:pt x="586613" y="5694172"/>
                  </a:cubicBezTo>
                  <a:cubicBezTo>
                    <a:pt x="581533" y="5694172"/>
                    <a:pt x="576580" y="5692140"/>
                    <a:pt x="573024" y="5688457"/>
                  </a:cubicBezTo>
                  <a:lnTo>
                    <a:pt x="6858" y="5107178"/>
                  </a:lnTo>
                  <a:cubicBezTo>
                    <a:pt x="1524" y="5101717"/>
                    <a:pt x="0" y="5093589"/>
                    <a:pt x="2921" y="5086477"/>
                  </a:cubicBezTo>
                  <a:cubicBezTo>
                    <a:pt x="5842" y="5079365"/>
                    <a:pt x="12827" y="5074793"/>
                    <a:pt x="20447" y="5074793"/>
                  </a:cubicBezTo>
                  <a:moveTo>
                    <a:pt x="20447" y="5112893"/>
                  </a:moveTo>
                  <a:lnTo>
                    <a:pt x="20447" y="5093843"/>
                  </a:lnTo>
                  <a:lnTo>
                    <a:pt x="34036" y="5080508"/>
                  </a:lnTo>
                  <a:lnTo>
                    <a:pt x="600075" y="5661660"/>
                  </a:lnTo>
                  <a:lnTo>
                    <a:pt x="586486" y="5674995"/>
                  </a:lnTo>
                  <a:lnTo>
                    <a:pt x="572897" y="5661787"/>
                  </a:lnTo>
                  <a:lnTo>
                    <a:pt x="1138936" y="5080635"/>
                  </a:lnTo>
                  <a:lnTo>
                    <a:pt x="1152525" y="5093970"/>
                  </a:lnTo>
                  <a:lnTo>
                    <a:pt x="1152525" y="5113020"/>
                  </a:lnTo>
                  <a:lnTo>
                    <a:pt x="869569" y="5113020"/>
                  </a:lnTo>
                  <a:cubicBezTo>
                    <a:pt x="859028" y="5113020"/>
                    <a:pt x="850519" y="5104511"/>
                    <a:pt x="850519" y="5093970"/>
                  </a:cubicBezTo>
                  <a:lnTo>
                    <a:pt x="850519" y="19050"/>
                  </a:lnTo>
                  <a:lnTo>
                    <a:pt x="869569" y="19050"/>
                  </a:lnTo>
                  <a:lnTo>
                    <a:pt x="869569" y="38100"/>
                  </a:lnTo>
                  <a:lnTo>
                    <a:pt x="303530" y="38100"/>
                  </a:lnTo>
                  <a:lnTo>
                    <a:pt x="303530" y="19050"/>
                  </a:lnTo>
                  <a:lnTo>
                    <a:pt x="322580" y="19050"/>
                  </a:lnTo>
                  <a:lnTo>
                    <a:pt x="322580" y="5093970"/>
                  </a:lnTo>
                  <a:cubicBezTo>
                    <a:pt x="322580" y="5104511"/>
                    <a:pt x="314071" y="5113020"/>
                    <a:pt x="303530" y="5113020"/>
                  </a:cubicBezTo>
                  <a:lnTo>
                    <a:pt x="20447" y="5113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794721" y="1910445"/>
            <a:ext cx="5033217" cy="3294468"/>
          </a:xfrm>
          <a:custGeom>
            <a:avLst/>
            <a:gdLst/>
            <a:ahLst/>
            <a:cxnLst/>
            <a:rect l="l" t="t" r="r" b="b"/>
            <a:pathLst>
              <a:path w="5033217" h="3294468">
                <a:moveTo>
                  <a:pt x="0" y="0"/>
                </a:moveTo>
                <a:lnTo>
                  <a:pt x="5033217" y="0"/>
                </a:lnTo>
                <a:lnTo>
                  <a:pt x="5033217" y="3294468"/>
                </a:lnTo>
                <a:lnTo>
                  <a:pt x="0" y="329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58017" y="1662332"/>
            <a:ext cx="6467806" cy="2272389"/>
            <a:chOff x="0" y="0"/>
            <a:chExt cx="8623742" cy="30298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3742" cy="3029852"/>
            </a:xfrm>
            <a:custGeom>
              <a:avLst/>
              <a:gdLst/>
              <a:ahLst/>
              <a:cxnLst/>
              <a:rect l="l" t="t" r="r" b="b"/>
              <a:pathLst>
                <a:path w="8623742" h="3029852">
                  <a:moveTo>
                    <a:pt x="0" y="0"/>
                  </a:moveTo>
                  <a:lnTo>
                    <a:pt x="8623742" y="0"/>
                  </a:lnTo>
                  <a:lnTo>
                    <a:pt x="8623742" y="3029852"/>
                  </a:lnTo>
                  <a:lnTo>
                    <a:pt x="0" y="302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8623742" cy="3029852"/>
              <a:chOff x="0" y="0"/>
              <a:chExt cx="8623742" cy="302985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623742" cy="3029852"/>
              </a:xfrm>
              <a:custGeom>
                <a:avLst/>
                <a:gdLst/>
                <a:ahLst/>
                <a:cxnLst/>
                <a:rect l="l" t="t" r="r" b="b"/>
                <a:pathLst>
                  <a:path w="8623742" h="3029852">
                    <a:moveTo>
                      <a:pt x="0" y="0"/>
                    </a:moveTo>
                    <a:lnTo>
                      <a:pt x="8623742" y="0"/>
                    </a:lnTo>
                    <a:lnTo>
                      <a:pt x="8623742" y="3029852"/>
                    </a:lnTo>
                    <a:lnTo>
                      <a:pt x="0" y="30298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8623742" cy="304890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&lt;/add-expense 경로&gt; 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사용자의 지출 데이터를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건네 받아 저장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9658017" y="5325618"/>
            <a:ext cx="6467805" cy="2272389"/>
            <a:chOff x="0" y="0"/>
            <a:chExt cx="8623740" cy="30298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23740" cy="3029852"/>
            </a:xfrm>
            <a:custGeom>
              <a:avLst/>
              <a:gdLst/>
              <a:ahLst/>
              <a:cxnLst/>
              <a:rect l="l" t="t" r="r" b="b"/>
              <a:pathLst>
                <a:path w="8623740" h="3029852">
                  <a:moveTo>
                    <a:pt x="0" y="0"/>
                  </a:moveTo>
                  <a:lnTo>
                    <a:pt x="8623740" y="0"/>
                  </a:lnTo>
                  <a:lnTo>
                    <a:pt x="8623740" y="3029852"/>
                  </a:lnTo>
                  <a:lnTo>
                    <a:pt x="0" y="302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8623740" cy="3029852"/>
              <a:chOff x="0" y="0"/>
              <a:chExt cx="8623740" cy="30298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623740" cy="3029852"/>
              </a:xfrm>
              <a:custGeom>
                <a:avLst/>
                <a:gdLst/>
                <a:ahLst/>
                <a:cxnLst/>
                <a:rect l="l" t="t" r="r" b="b"/>
                <a:pathLst>
                  <a:path w="8623740" h="3029852">
                    <a:moveTo>
                      <a:pt x="0" y="0"/>
                    </a:moveTo>
                    <a:lnTo>
                      <a:pt x="8623740" y="0"/>
                    </a:lnTo>
                    <a:lnTo>
                      <a:pt x="8623740" y="3029852"/>
                    </a:lnTo>
                    <a:lnTo>
                      <a:pt x="0" y="30298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623740" cy="304890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&lt;/analyze 경로&gt;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저장된 데이터를 기반으로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분석을 수행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-&gt;예측 결과를 </a:t>
                </a:r>
                <a:r>
                  <a:rPr lang="en-US" sz="2700">
                    <a:solidFill>
                      <a:srgbClr val="FF5757"/>
                    </a:solidFill>
                    <a:latin typeface="Arimo"/>
                    <a:ea typeface="Arimo"/>
                    <a:cs typeface="Arimo"/>
                    <a:sym typeface="Arimo"/>
                  </a:rPr>
                  <a:t>HTML 템플릿 전달</a:t>
                </a:r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886161" y="8618001"/>
            <a:ext cx="16738899" cy="62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F0000"/>
                </a:solidFill>
                <a:latin typeface="Arimo Bold"/>
                <a:ea typeface="Arimo Bold"/>
                <a:cs typeface="Arimo Bold"/>
                <a:sym typeface="Arimo Bold"/>
              </a:rPr>
              <a:t>! 이때 API는 JSON이 아닌 HTML 렌더링 방식으로 프론트엔드와 연결되어 있음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-229362" y="843206"/>
            <a:ext cx="18517362" cy="19937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0" y="10058402"/>
            <a:ext cx="18308948" cy="55270"/>
          </a:xfrm>
          <a:prstGeom prst="line">
            <a:avLst/>
          </a:prstGeom>
          <a:ln w="9525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7283" y="0"/>
            <a:ext cx="16140621" cy="10287000"/>
          </a:xfrm>
          <a:custGeom>
            <a:avLst/>
            <a:gdLst/>
            <a:ahLst/>
            <a:cxnLst/>
            <a:rect l="l" t="t" r="r" b="b"/>
            <a:pathLst>
              <a:path w="16140621" h="10287000">
                <a:moveTo>
                  <a:pt x="0" y="0"/>
                </a:moveTo>
                <a:lnTo>
                  <a:pt x="16140622" y="0"/>
                </a:lnTo>
                <a:lnTo>
                  <a:pt x="161406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6" r="-1606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001919" y="2638723"/>
            <a:ext cx="3597334" cy="4567993"/>
          </a:xfrm>
          <a:prstGeom prst="line">
            <a:avLst/>
          </a:prstGeom>
          <a:ln w="9525" cap="rnd">
            <a:solidFill>
              <a:srgbClr val="156082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36263" y="315431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결과 화면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886132" y="1949117"/>
            <a:ext cx="877661" cy="4270620"/>
            <a:chOff x="0" y="0"/>
            <a:chExt cx="1170214" cy="5694160"/>
          </a:xfrm>
        </p:grpSpPr>
        <p:sp>
          <p:nvSpPr>
            <p:cNvPr id="5" name="Freeform 5"/>
            <p:cNvSpPr/>
            <p:nvPr/>
          </p:nvSpPr>
          <p:spPr>
            <a:xfrm>
              <a:off x="19050" y="19050"/>
              <a:ext cx="1132078" cy="5656072"/>
            </a:xfrm>
            <a:custGeom>
              <a:avLst/>
              <a:gdLst/>
              <a:ahLst/>
              <a:cxnLst/>
              <a:rect l="l" t="t" r="r" b="b"/>
              <a:pathLst>
                <a:path w="1132078" h="5656072">
                  <a:moveTo>
                    <a:pt x="0" y="5074920"/>
                  </a:moveTo>
                  <a:lnTo>
                    <a:pt x="283083" y="5074920"/>
                  </a:lnTo>
                  <a:lnTo>
                    <a:pt x="283083" y="0"/>
                  </a:lnTo>
                  <a:lnTo>
                    <a:pt x="849122" y="0"/>
                  </a:lnTo>
                  <a:lnTo>
                    <a:pt x="849122" y="5074920"/>
                  </a:lnTo>
                  <a:lnTo>
                    <a:pt x="1132078" y="5074920"/>
                  </a:lnTo>
                  <a:lnTo>
                    <a:pt x="566039" y="5656072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-1397" y="0"/>
              <a:ext cx="1172972" cy="5694172"/>
            </a:xfrm>
            <a:custGeom>
              <a:avLst/>
              <a:gdLst/>
              <a:ahLst/>
              <a:cxnLst/>
              <a:rect l="l" t="t" r="r" b="b"/>
              <a:pathLst>
                <a:path w="1172972" h="5694172">
                  <a:moveTo>
                    <a:pt x="20447" y="5074920"/>
                  </a:moveTo>
                  <a:lnTo>
                    <a:pt x="303530" y="5074920"/>
                  </a:lnTo>
                  <a:lnTo>
                    <a:pt x="303530" y="5093970"/>
                  </a:lnTo>
                  <a:lnTo>
                    <a:pt x="284480" y="5093970"/>
                  </a:lnTo>
                  <a:lnTo>
                    <a:pt x="284480" y="19050"/>
                  </a:lnTo>
                  <a:cubicBezTo>
                    <a:pt x="284480" y="8509"/>
                    <a:pt x="292989" y="0"/>
                    <a:pt x="303530" y="0"/>
                  </a:cubicBezTo>
                  <a:lnTo>
                    <a:pt x="869569" y="0"/>
                  </a:lnTo>
                  <a:cubicBezTo>
                    <a:pt x="880110" y="0"/>
                    <a:pt x="888619" y="8509"/>
                    <a:pt x="888619" y="19050"/>
                  </a:cubicBezTo>
                  <a:lnTo>
                    <a:pt x="888619" y="5093970"/>
                  </a:lnTo>
                  <a:lnTo>
                    <a:pt x="869569" y="5093970"/>
                  </a:lnTo>
                  <a:lnTo>
                    <a:pt x="869569" y="5074920"/>
                  </a:lnTo>
                  <a:lnTo>
                    <a:pt x="1152525" y="5074920"/>
                  </a:lnTo>
                  <a:cubicBezTo>
                    <a:pt x="1160145" y="5074920"/>
                    <a:pt x="1167130" y="5079492"/>
                    <a:pt x="1170051" y="5086604"/>
                  </a:cubicBezTo>
                  <a:cubicBezTo>
                    <a:pt x="1172972" y="5093716"/>
                    <a:pt x="1171448" y="5101844"/>
                    <a:pt x="1166114" y="5107305"/>
                  </a:cubicBezTo>
                  <a:lnTo>
                    <a:pt x="600202" y="5688457"/>
                  </a:lnTo>
                  <a:cubicBezTo>
                    <a:pt x="596646" y="5692140"/>
                    <a:pt x="591693" y="5694172"/>
                    <a:pt x="586613" y="5694172"/>
                  </a:cubicBezTo>
                  <a:cubicBezTo>
                    <a:pt x="581533" y="5694172"/>
                    <a:pt x="576580" y="5692140"/>
                    <a:pt x="573024" y="5688457"/>
                  </a:cubicBezTo>
                  <a:lnTo>
                    <a:pt x="6858" y="5107178"/>
                  </a:lnTo>
                  <a:cubicBezTo>
                    <a:pt x="1524" y="5101717"/>
                    <a:pt x="0" y="5093589"/>
                    <a:pt x="2921" y="5086477"/>
                  </a:cubicBezTo>
                  <a:cubicBezTo>
                    <a:pt x="5842" y="5079365"/>
                    <a:pt x="12827" y="5074793"/>
                    <a:pt x="20447" y="5074793"/>
                  </a:cubicBezTo>
                  <a:moveTo>
                    <a:pt x="20447" y="5112893"/>
                  </a:moveTo>
                  <a:lnTo>
                    <a:pt x="20447" y="5093843"/>
                  </a:lnTo>
                  <a:lnTo>
                    <a:pt x="34036" y="5080508"/>
                  </a:lnTo>
                  <a:lnTo>
                    <a:pt x="600075" y="5661660"/>
                  </a:lnTo>
                  <a:lnTo>
                    <a:pt x="586486" y="5674995"/>
                  </a:lnTo>
                  <a:lnTo>
                    <a:pt x="572897" y="5661787"/>
                  </a:lnTo>
                  <a:lnTo>
                    <a:pt x="1138936" y="5080635"/>
                  </a:lnTo>
                  <a:lnTo>
                    <a:pt x="1152525" y="5093970"/>
                  </a:lnTo>
                  <a:lnTo>
                    <a:pt x="1152525" y="5113020"/>
                  </a:lnTo>
                  <a:lnTo>
                    <a:pt x="869569" y="5113020"/>
                  </a:lnTo>
                  <a:cubicBezTo>
                    <a:pt x="859028" y="5113020"/>
                    <a:pt x="850519" y="5104511"/>
                    <a:pt x="850519" y="5093970"/>
                  </a:cubicBezTo>
                  <a:lnTo>
                    <a:pt x="850519" y="19050"/>
                  </a:lnTo>
                  <a:lnTo>
                    <a:pt x="869569" y="19050"/>
                  </a:lnTo>
                  <a:lnTo>
                    <a:pt x="869569" y="38100"/>
                  </a:lnTo>
                  <a:lnTo>
                    <a:pt x="303530" y="38100"/>
                  </a:lnTo>
                  <a:lnTo>
                    <a:pt x="303530" y="19050"/>
                  </a:lnTo>
                  <a:lnTo>
                    <a:pt x="322580" y="19050"/>
                  </a:lnTo>
                  <a:lnTo>
                    <a:pt x="322580" y="5093970"/>
                  </a:lnTo>
                  <a:cubicBezTo>
                    <a:pt x="322580" y="5104511"/>
                    <a:pt x="314071" y="5113020"/>
                    <a:pt x="303530" y="5113020"/>
                  </a:cubicBezTo>
                  <a:lnTo>
                    <a:pt x="20447" y="5113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36263" y="1633053"/>
            <a:ext cx="4777398" cy="3127023"/>
          </a:xfrm>
          <a:custGeom>
            <a:avLst/>
            <a:gdLst/>
            <a:ahLst/>
            <a:cxnLst/>
            <a:rect l="l" t="t" r="r" b="b"/>
            <a:pathLst>
              <a:path w="4777398" h="3127023">
                <a:moveTo>
                  <a:pt x="0" y="0"/>
                </a:moveTo>
                <a:lnTo>
                  <a:pt x="4777398" y="0"/>
                </a:lnTo>
                <a:lnTo>
                  <a:pt x="4777398" y="3127023"/>
                </a:lnTo>
                <a:lnTo>
                  <a:pt x="0" y="3127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936263" y="6370602"/>
            <a:ext cx="6236037" cy="3374467"/>
            <a:chOff x="0" y="0"/>
            <a:chExt cx="8314716" cy="44992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14716" cy="4499290"/>
            </a:xfrm>
            <a:custGeom>
              <a:avLst/>
              <a:gdLst/>
              <a:ahLst/>
              <a:cxnLst/>
              <a:rect l="l" t="t" r="r" b="b"/>
              <a:pathLst>
                <a:path w="8314716" h="4499290">
                  <a:moveTo>
                    <a:pt x="0" y="0"/>
                  </a:moveTo>
                  <a:lnTo>
                    <a:pt x="8314716" y="0"/>
                  </a:lnTo>
                  <a:lnTo>
                    <a:pt x="8314716" y="4499290"/>
                  </a:lnTo>
                  <a:lnTo>
                    <a:pt x="0" y="4499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8314716" cy="4499290"/>
              <a:chOff x="0" y="0"/>
              <a:chExt cx="8314716" cy="44992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314716" cy="4499290"/>
              </a:xfrm>
              <a:custGeom>
                <a:avLst/>
                <a:gdLst/>
                <a:ahLst/>
                <a:cxnLst/>
                <a:rect l="l" t="t" r="r" b="b"/>
                <a:pathLst>
                  <a:path w="8314716" h="4499290">
                    <a:moveTo>
                      <a:pt x="0" y="0"/>
                    </a:moveTo>
                    <a:lnTo>
                      <a:pt x="8314716" y="0"/>
                    </a:lnTo>
                    <a:lnTo>
                      <a:pt x="8314716" y="4499290"/>
                    </a:lnTo>
                    <a:lnTo>
                      <a:pt x="0" y="449929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314716" cy="451834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000000"/>
                    </a:solidFill>
                    <a:latin typeface="Arimo"/>
                    <a:ea typeface="Arimo"/>
                    <a:cs typeface="Arimo"/>
                    <a:sym typeface="Arimo"/>
                  </a:rPr>
                  <a:t>&lt;index.html&gt;</a:t>
                </a:r>
              </a:p>
              <a:p>
                <a:pPr algn="ctr">
                  <a:lnSpc>
                    <a:spcPts val="3240"/>
                  </a:lnSpc>
                </a:pPr>
                <a:r>
                  <a:rPr lang="en-US" sz="2700">
                    <a:solidFill>
                      <a:srgbClr val="FFFFFF"/>
                    </a:solidFill>
                    <a:latin typeface="Arimo"/>
                    <a:ea typeface="Arimo"/>
                    <a:cs typeface="Arimo"/>
                    <a:sym typeface="Arimo"/>
                  </a:rPr>
                  <a:t>사용자는 메인 페이지인 index.Html에서 지출 내역을 입력 </a:t>
                </a:r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10165419" y="2198370"/>
            <a:ext cx="7671912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l">
              <a:lnSpc>
                <a:spcPts val="3600"/>
              </a:lnSpc>
              <a:buAutoNum type="arabicPeriod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입력된 지출 내역을</a:t>
            </a:r>
          </a:p>
          <a:p>
            <a:pPr marL="542925" lvl="1" indent="-271462"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Add_expense.html을 통해 </a:t>
            </a:r>
            <a:r>
              <a:rPr lang="en-US" sz="3000" b="1" u="sng">
                <a:solidFill>
                  <a:srgbClr val="156082"/>
                </a:solidFill>
                <a:latin typeface="Arimo Bold"/>
                <a:ea typeface="Arimo Bold"/>
                <a:cs typeface="Arimo Bold"/>
                <a:sym typeface="Arimo Bold"/>
              </a:rPr>
              <a:t>폼으로 제출 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 b="1" u="sng">
              <a:solidFill>
                <a:srgbClr val="15608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542925" lvl="1" indent="-271462" algn="l">
              <a:lnSpc>
                <a:spcPts val="3600"/>
              </a:lnSpc>
            </a:pPr>
            <a:endParaRPr lang="en-US" sz="3000" b="1" u="sng">
              <a:solidFill>
                <a:srgbClr val="15608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156082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</a:t>
            </a:r>
            <a:r>
              <a:rPr lang="en-US" sz="3000">
                <a:solidFill>
                  <a:srgbClr val="15608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analysis.html에서는 분석된 절약 추천        </a:t>
            </a:r>
            <a:r>
              <a:rPr lang="en-US" sz="3000" b="1" u="sng">
                <a:solidFill>
                  <a:srgbClr val="156082"/>
                </a:solidFill>
                <a:latin typeface="Arimo Bold"/>
                <a:ea typeface="Arimo Bold"/>
                <a:cs typeface="Arimo Bold"/>
                <a:sym typeface="Arimo Bold"/>
              </a:rPr>
              <a:t>결과를 확인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하게 됨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3. 그 후 </a:t>
            </a:r>
            <a:r>
              <a:rPr lang="en-US" sz="3000" b="1" u="sng">
                <a:solidFill>
                  <a:srgbClr val="156082"/>
                </a:solidFill>
                <a:latin typeface="Arimo Bold"/>
                <a:ea typeface="Arimo Bold"/>
                <a:cs typeface="Arimo Bold"/>
                <a:sym typeface="Arimo Bold"/>
              </a:rPr>
              <a:t>HTML 템플릿들이 Flask 템플릿 엔진으로 렌더링</a:t>
            </a: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되어 사용자에게 보여지게 됨</a:t>
            </a: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42925" lvl="1" indent="-271462"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2241027" y="7206716"/>
            <a:ext cx="2919000" cy="2770056"/>
          </a:xfrm>
          <a:custGeom>
            <a:avLst/>
            <a:gdLst/>
            <a:ahLst/>
            <a:cxnLst/>
            <a:rect l="l" t="t" r="r" b="b"/>
            <a:pathLst>
              <a:path w="2919000" h="2770056">
                <a:moveTo>
                  <a:pt x="0" y="0"/>
                </a:moveTo>
                <a:lnTo>
                  <a:pt x="2919001" y="0"/>
                </a:lnTo>
                <a:lnTo>
                  <a:pt x="2919001" y="2770056"/>
                </a:lnTo>
                <a:lnTo>
                  <a:pt x="0" y="2770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50" r="-4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9599253" y="7206716"/>
            <a:ext cx="2641774" cy="2770056"/>
          </a:xfrm>
          <a:custGeom>
            <a:avLst/>
            <a:gdLst/>
            <a:ahLst/>
            <a:cxnLst/>
            <a:rect l="l" t="t" r="r" b="b"/>
            <a:pathLst>
              <a:path w="2641774" h="2770056">
                <a:moveTo>
                  <a:pt x="0" y="0"/>
                </a:moveTo>
                <a:lnTo>
                  <a:pt x="2641774" y="0"/>
                </a:lnTo>
                <a:lnTo>
                  <a:pt x="2641774" y="2770056"/>
                </a:lnTo>
                <a:lnTo>
                  <a:pt x="0" y="277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160028" y="7206716"/>
            <a:ext cx="2812724" cy="2770056"/>
          </a:xfrm>
          <a:custGeom>
            <a:avLst/>
            <a:gdLst/>
            <a:ahLst/>
            <a:cxnLst/>
            <a:rect l="l" t="t" r="r" b="b"/>
            <a:pathLst>
              <a:path w="2812724" h="2770056">
                <a:moveTo>
                  <a:pt x="0" y="0"/>
                </a:moveTo>
                <a:lnTo>
                  <a:pt x="2812723" y="0"/>
                </a:lnTo>
                <a:lnTo>
                  <a:pt x="2812723" y="2770056"/>
                </a:lnTo>
                <a:lnTo>
                  <a:pt x="0" y="277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15" r="-58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AutoShape 17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AutoShape 18"/>
          <p:cNvSpPr/>
          <p:nvPr/>
        </p:nvSpPr>
        <p:spPr>
          <a:xfrm flipV="1">
            <a:off x="-114681" y="980188"/>
            <a:ext cx="18517362" cy="19937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0" y="10058402"/>
            <a:ext cx="18308948" cy="55270"/>
          </a:xfrm>
          <a:prstGeom prst="line">
            <a:avLst/>
          </a:prstGeom>
          <a:ln w="9525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398" y="4003448"/>
            <a:ext cx="5331026" cy="158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2"/>
              </a:lnSpc>
            </a:pPr>
            <a:r>
              <a:rPr lang="en-US" sz="360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Flask 기반의 </a:t>
            </a:r>
          </a:p>
          <a:p>
            <a:pPr algn="ctr">
              <a:lnSpc>
                <a:spcPts val="6482"/>
              </a:lnSpc>
            </a:pPr>
            <a:r>
              <a:rPr lang="en-US" sz="360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웹 백엔드 설계 및 구현</a:t>
            </a:r>
          </a:p>
        </p:txBody>
      </p:sp>
      <p:sp>
        <p:nvSpPr>
          <p:cNvPr id="3" name="AutoShape 3"/>
          <p:cNvSpPr/>
          <p:nvPr/>
        </p:nvSpPr>
        <p:spPr>
          <a:xfrm rot="-5379633">
            <a:off x="4607810" y="5152644"/>
            <a:ext cx="321560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 rot="-5379633">
            <a:off x="10466672" y="5152644"/>
            <a:ext cx="321560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431661" y="4333287"/>
            <a:ext cx="546949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사용자에게 절약 가능 항목을 추천하는 기능 구축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0403" y="4333287"/>
            <a:ext cx="4187190" cy="118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모델을 연동하여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실제 데이터를 분석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34886" y="7398870"/>
            <a:ext cx="15659096" cy="1486749"/>
            <a:chOff x="0" y="0"/>
            <a:chExt cx="20878794" cy="19823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78800" cy="1982343"/>
            </a:xfrm>
            <a:custGeom>
              <a:avLst/>
              <a:gdLst/>
              <a:ahLst/>
              <a:cxnLst/>
              <a:rect l="l" t="t" r="r" b="b"/>
              <a:pathLst>
                <a:path w="20878800" h="1982343">
                  <a:moveTo>
                    <a:pt x="0" y="0"/>
                  </a:moveTo>
                  <a:lnTo>
                    <a:pt x="20878800" y="0"/>
                  </a:lnTo>
                  <a:lnTo>
                    <a:pt x="20878800" y="1982343"/>
                  </a:lnTo>
                  <a:lnTo>
                    <a:pt x="0" y="1982343"/>
                  </a:lnTo>
                  <a:close/>
                </a:path>
              </a:pathLst>
            </a:custGeom>
            <a:solidFill>
              <a:srgbClr val="B4E5A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16184" y="7702538"/>
            <a:ext cx="1516597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u="sng">
                <a:solidFill>
                  <a:srgbClr val="3A3A3A"/>
                </a:solidFill>
                <a:latin typeface="Arimo Bold"/>
                <a:ea typeface="Arimo Bold"/>
                <a:cs typeface="Arimo Bold"/>
                <a:sym typeface="Arimo Bold"/>
              </a:rPr>
              <a:t>모든 기능은 웹 상에서 손쉽게 입력 및 결과 확인 가능!</a:t>
            </a:r>
          </a:p>
        </p:txBody>
      </p:sp>
      <p:sp>
        <p:nvSpPr>
          <p:cNvPr id="10" name="AutoShape 10"/>
          <p:cNvSpPr/>
          <p:nvPr/>
        </p:nvSpPr>
        <p:spPr>
          <a:xfrm>
            <a:off x="0" y="1028700"/>
            <a:ext cx="18288000" cy="0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912506" y="377100"/>
            <a:ext cx="9006840" cy="5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백앤드 결과 최종 정리</a:t>
            </a:r>
          </a:p>
        </p:txBody>
      </p:sp>
      <p:sp>
        <p:nvSpPr>
          <p:cNvPr id="12" name="AutoShape 12"/>
          <p:cNvSpPr/>
          <p:nvPr/>
        </p:nvSpPr>
        <p:spPr>
          <a:xfrm rot="10791459">
            <a:off x="5415914" y="2731650"/>
            <a:ext cx="76677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867850" y="1759637"/>
            <a:ext cx="8552301" cy="90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402A23"/>
                </a:solidFill>
                <a:latin typeface="Arimo"/>
                <a:ea typeface="Arimo"/>
                <a:cs typeface="Arimo"/>
                <a:sym typeface="Arimo"/>
              </a:rPr>
              <a:t>Backend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0" y="10058402"/>
            <a:ext cx="18308948" cy="55270"/>
          </a:xfrm>
          <a:prstGeom prst="line">
            <a:avLst/>
          </a:prstGeom>
          <a:ln w="9525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1883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813930" y="9698895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00058" y="4708537"/>
            <a:ext cx="887884" cy="12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97498"/>
            <a:ext cx="8493929" cy="7707858"/>
          </a:xfrm>
          <a:custGeom>
            <a:avLst/>
            <a:gdLst/>
            <a:ahLst/>
            <a:cxnLst/>
            <a:rect l="l" t="t" r="r" b="b"/>
            <a:pathLst>
              <a:path w="8493929" h="7707858">
                <a:moveTo>
                  <a:pt x="0" y="0"/>
                </a:moveTo>
                <a:lnTo>
                  <a:pt x="8493929" y="0"/>
                </a:lnTo>
                <a:lnTo>
                  <a:pt x="8493929" y="7707859"/>
                </a:lnTo>
                <a:lnTo>
                  <a:pt x="0" y="7707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04875"/>
            <a:ext cx="94726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2C2C2D"/>
                </a:solidFill>
                <a:latin typeface="Cabin Bold"/>
                <a:ea typeface="Cabin Bold"/>
                <a:cs typeface="Cabin Bold"/>
                <a:sym typeface="Cabin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92096" y="914400"/>
            <a:ext cx="73997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65568" y="2551354"/>
            <a:ext cx="8229535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code in savings_recommender.py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87020" y="4038745"/>
            <a:ext cx="758663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 입력, 정보 제안, 결과 출력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 추천 시스템 기본 구조 충족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C2C2D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Rule-based + ML </a:t>
            </a:r>
            <a:r>
              <a:rPr lang="en-US" sz="3999" u="none" strike="noStrike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전처리 활용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endParaRPr lang="en-US" sz="3999" u="none" strike="noStrike">
              <a:solidFill>
                <a:srgbClr val="2C2C2D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구조 요약 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특성 → 예측 → 문장 추천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90006" y="9722819"/>
            <a:ext cx="31849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23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761500" y="4042906"/>
            <a:ext cx="476500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 end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62406" y="4708537"/>
            <a:ext cx="836318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Team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26852" y="2070990"/>
            <a:ext cx="5704186" cy="5704186"/>
          </a:xfrm>
          <a:custGeom>
            <a:avLst/>
            <a:gdLst/>
            <a:ahLst/>
            <a:cxnLst/>
            <a:rect l="l" t="t" r="r" b="b"/>
            <a:pathLst>
              <a:path w="5704186" h="5704186">
                <a:moveTo>
                  <a:pt x="0" y="0"/>
                </a:moveTo>
                <a:lnTo>
                  <a:pt x="5704185" y="0"/>
                </a:lnTo>
                <a:lnTo>
                  <a:pt x="570418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301040" y="2070990"/>
            <a:ext cx="5704186" cy="5704186"/>
          </a:xfrm>
          <a:custGeom>
            <a:avLst/>
            <a:gdLst/>
            <a:ahLst/>
            <a:cxnLst/>
            <a:rect l="l" t="t" r="r" b="b"/>
            <a:pathLst>
              <a:path w="5704186" h="5704186">
                <a:moveTo>
                  <a:pt x="0" y="0"/>
                </a:moveTo>
                <a:lnTo>
                  <a:pt x="5704186" y="0"/>
                </a:lnTo>
                <a:lnTo>
                  <a:pt x="570418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95301" y="2070990"/>
            <a:ext cx="5704186" cy="5704186"/>
          </a:xfrm>
          <a:custGeom>
            <a:avLst/>
            <a:gdLst/>
            <a:ahLst/>
            <a:cxnLst/>
            <a:rect l="l" t="t" r="r" b="b"/>
            <a:pathLst>
              <a:path w="5704186" h="5704186">
                <a:moveTo>
                  <a:pt x="0" y="0"/>
                </a:moveTo>
                <a:lnTo>
                  <a:pt x="5704185" y="0"/>
                </a:lnTo>
                <a:lnTo>
                  <a:pt x="5704185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851921" y="2070990"/>
            <a:ext cx="5704186" cy="5704186"/>
          </a:xfrm>
          <a:custGeom>
            <a:avLst/>
            <a:gdLst/>
            <a:ahLst/>
            <a:cxnLst/>
            <a:rect l="l" t="t" r="r" b="b"/>
            <a:pathLst>
              <a:path w="5704186" h="5704186">
                <a:moveTo>
                  <a:pt x="0" y="0"/>
                </a:moveTo>
                <a:lnTo>
                  <a:pt x="5704186" y="0"/>
                </a:lnTo>
                <a:lnTo>
                  <a:pt x="570418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32223" y="8191540"/>
            <a:ext cx="3214657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총괄/백엔드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3251" y="7142510"/>
            <a:ext cx="1752600" cy="863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이성지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9571" y="7152026"/>
            <a:ext cx="1752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02645" y="7142501"/>
            <a:ext cx="1752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이민우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17734" y="7152026"/>
            <a:ext cx="17526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정재성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8220" y="8191540"/>
            <a:ext cx="2589825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69198" y="8191540"/>
            <a:ext cx="393346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069" y="8191540"/>
            <a:ext cx="1079752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C2C2D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68547" y="842265"/>
            <a:ext cx="915090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MEMBER 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575" y="2512311"/>
            <a:ext cx="7396393" cy="5037097"/>
          </a:xfrm>
          <a:custGeom>
            <a:avLst/>
            <a:gdLst/>
            <a:ahLst/>
            <a:cxnLst/>
            <a:rect l="l" t="t" r="r" b="b"/>
            <a:pathLst>
              <a:path w="7396393" h="5037097">
                <a:moveTo>
                  <a:pt x="0" y="0"/>
                </a:moveTo>
                <a:lnTo>
                  <a:pt x="7396394" y="0"/>
                </a:lnTo>
                <a:lnTo>
                  <a:pt x="7396394" y="5037097"/>
                </a:lnTo>
                <a:lnTo>
                  <a:pt x="0" y="5037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608402" y="186974"/>
            <a:ext cx="7650898" cy="24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60"/>
              </a:lnSpc>
              <a:spcBef>
                <a:spcPct val="0"/>
              </a:spcBef>
            </a:pPr>
            <a:r>
              <a:rPr lang="en-US" sz="144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문제의식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492258"/>
            <a:ext cx="2168798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고물가 시대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681597" y="7492258"/>
            <a:ext cx="2577703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실질임금 감소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84403" y="5780770"/>
            <a:ext cx="1760017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2C2C2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윤택한 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7142" y="3597057"/>
            <a:ext cx="237453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경제불황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00">
            <a:off x="7052931" y="6262334"/>
            <a:ext cx="9797763" cy="847675"/>
          </a:xfrm>
          <a:custGeom>
            <a:avLst/>
            <a:gdLst/>
            <a:ahLst/>
            <a:cxnLst/>
            <a:rect l="l" t="t" r="r" b="b"/>
            <a:pathLst>
              <a:path w="9797763" h="847675">
                <a:moveTo>
                  <a:pt x="0" y="17098"/>
                </a:moveTo>
                <a:lnTo>
                  <a:pt x="9796313" y="0"/>
                </a:lnTo>
                <a:lnTo>
                  <a:pt x="9797763" y="830577"/>
                </a:lnTo>
                <a:lnTo>
                  <a:pt x="1450" y="847675"/>
                </a:lnTo>
                <a:lnTo>
                  <a:pt x="0" y="170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80" t="-110663" r="-5" b="-9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861837" y="4749590"/>
            <a:ext cx="6642617" cy="715386"/>
          </a:xfrm>
          <a:custGeom>
            <a:avLst/>
            <a:gdLst/>
            <a:ahLst/>
            <a:cxnLst/>
            <a:rect l="l" t="t" r="r" b="b"/>
            <a:pathLst>
              <a:path w="6642617" h="715386">
                <a:moveTo>
                  <a:pt x="0" y="0"/>
                </a:moveTo>
                <a:lnTo>
                  <a:pt x="6642617" y="0"/>
                </a:lnTo>
                <a:lnTo>
                  <a:pt x="6642617" y="715386"/>
                </a:lnTo>
                <a:lnTo>
                  <a:pt x="0" y="715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919141" y="3147143"/>
            <a:ext cx="6912732" cy="779253"/>
          </a:xfrm>
          <a:custGeom>
            <a:avLst/>
            <a:gdLst/>
            <a:ahLst/>
            <a:cxnLst/>
            <a:rect l="l" t="t" r="r" b="b"/>
            <a:pathLst>
              <a:path w="6912732" h="779253">
                <a:moveTo>
                  <a:pt x="0" y="0"/>
                </a:moveTo>
                <a:lnTo>
                  <a:pt x="6912732" y="0"/>
                </a:lnTo>
                <a:lnTo>
                  <a:pt x="6912732" y="779253"/>
                </a:lnTo>
                <a:lnTo>
                  <a:pt x="0" y="779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424201" y="1155113"/>
            <a:ext cx="11373196" cy="96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8917" y="3209862"/>
            <a:ext cx="11373196" cy="6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1.사용자는 삶의 질을 유지하면서도 절약을 실천할 수 있음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8917" y="4766296"/>
            <a:ext cx="12135647" cy="62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감정적 소비 절제가 아닌 데이터 기반 합리적 소비 조정 가능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8917" y="6332256"/>
            <a:ext cx="1677908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절약 멘토 같은 역할 수행:  사용자의 소비 습관을 분석하고 행동을 유도하는 도구로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7038" y="704383"/>
            <a:ext cx="8194141" cy="4547748"/>
          </a:xfrm>
          <a:custGeom>
            <a:avLst/>
            <a:gdLst/>
            <a:ahLst/>
            <a:cxnLst/>
            <a:rect l="l" t="t" r="r" b="b"/>
            <a:pathLst>
              <a:path w="8194141" h="4547748">
                <a:moveTo>
                  <a:pt x="0" y="0"/>
                </a:moveTo>
                <a:lnTo>
                  <a:pt x="8194141" y="0"/>
                </a:lnTo>
                <a:lnTo>
                  <a:pt x="8194141" y="4547748"/>
                </a:lnTo>
                <a:lnTo>
                  <a:pt x="0" y="4547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02458" y="436417"/>
            <a:ext cx="2698824" cy="2698824"/>
          </a:xfrm>
          <a:custGeom>
            <a:avLst/>
            <a:gdLst/>
            <a:ahLst/>
            <a:cxnLst/>
            <a:rect l="l" t="t" r="r" b="b"/>
            <a:pathLst>
              <a:path w="2698824" h="2698824">
                <a:moveTo>
                  <a:pt x="0" y="0"/>
                </a:moveTo>
                <a:lnTo>
                  <a:pt x="2698823" y="0"/>
                </a:lnTo>
                <a:lnTo>
                  <a:pt x="2698823" y="2698823"/>
                </a:lnTo>
                <a:lnTo>
                  <a:pt x="0" y="2698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419731" y="568243"/>
            <a:ext cx="2724269" cy="2724269"/>
          </a:xfrm>
          <a:custGeom>
            <a:avLst/>
            <a:gdLst/>
            <a:ahLst/>
            <a:cxnLst/>
            <a:rect l="l" t="t" r="r" b="b"/>
            <a:pathLst>
              <a:path w="2724269" h="2724269">
                <a:moveTo>
                  <a:pt x="0" y="0"/>
                </a:moveTo>
                <a:lnTo>
                  <a:pt x="2724269" y="0"/>
                </a:lnTo>
                <a:lnTo>
                  <a:pt x="2724269" y="2724269"/>
                </a:lnTo>
                <a:lnTo>
                  <a:pt x="0" y="2724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417757" y="6765136"/>
            <a:ext cx="5018370" cy="2277086"/>
          </a:xfrm>
          <a:custGeom>
            <a:avLst/>
            <a:gdLst/>
            <a:ahLst/>
            <a:cxnLst/>
            <a:rect l="l" t="t" r="r" b="b"/>
            <a:pathLst>
              <a:path w="5018370" h="2277086">
                <a:moveTo>
                  <a:pt x="0" y="0"/>
                </a:moveTo>
                <a:lnTo>
                  <a:pt x="5018371" y="0"/>
                </a:lnTo>
                <a:lnTo>
                  <a:pt x="5018371" y="2277085"/>
                </a:lnTo>
                <a:lnTo>
                  <a:pt x="0" y="2277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4665352" y="4475502"/>
            <a:ext cx="0" cy="17942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570080" y="4475502"/>
            <a:ext cx="2190544" cy="1556334"/>
          </a:xfrm>
          <a:custGeom>
            <a:avLst/>
            <a:gdLst/>
            <a:ahLst/>
            <a:cxnLst/>
            <a:rect l="l" t="t" r="r" b="b"/>
            <a:pathLst>
              <a:path w="2190544" h="1556334">
                <a:moveTo>
                  <a:pt x="0" y="0"/>
                </a:moveTo>
                <a:lnTo>
                  <a:pt x="2190544" y="0"/>
                </a:lnTo>
                <a:lnTo>
                  <a:pt x="2190544" y="1556335"/>
                </a:lnTo>
                <a:lnTo>
                  <a:pt x="0" y="1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326994" y="3292512"/>
            <a:ext cx="7606554" cy="2977267"/>
          </a:xfrm>
          <a:custGeom>
            <a:avLst/>
            <a:gdLst/>
            <a:ahLst/>
            <a:cxnLst/>
            <a:rect l="l" t="t" r="r" b="b"/>
            <a:pathLst>
              <a:path w="7606554" h="2977267">
                <a:moveTo>
                  <a:pt x="0" y="0"/>
                </a:moveTo>
                <a:lnTo>
                  <a:pt x="7606553" y="0"/>
                </a:lnTo>
                <a:lnTo>
                  <a:pt x="7606553" y="2977267"/>
                </a:lnTo>
                <a:lnTo>
                  <a:pt x="0" y="2977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-7971462">
            <a:off x="8747236" y="5846278"/>
            <a:ext cx="2307566" cy="4114800"/>
          </a:xfrm>
          <a:custGeom>
            <a:avLst/>
            <a:gdLst/>
            <a:ahLst/>
            <a:cxnLst/>
            <a:rect l="l" t="t" r="r" b="b"/>
            <a:pathLst>
              <a:path w="2307566" h="4114800">
                <a:moveTo>
                  <a:pt x="0" y="0"/>
                </a:moveTo>
                <a:lnTo>
                  <a:pt x="2307566" y="0"/>
                </a:lnTo>
                <a:lnTo>
                  <a:pt x="23075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02862" y="-7469276"/>
            <a:ext cx="0" cy="18204659"/>
          </a:xfrm>
          <a:prstGeom prst="line">
            <a:avLst/>
          </a:prstGeom>
          <a:ln w="57150" cap="rnd">
            <a:solidFill>
              <a:srgbClr val="E9713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2C2C2D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71159" y="4708537"/>
            <a:ext cx="3945682" cy="12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Timeline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8206" y="6210034"/>
            <a:ext cx="2012823" cy="2012823"/>
          </a:xfrm>
          <a:custGeom>
            <a:avLst/>
            <a:gdLst/>
            <a:ahLst/>
            <a:cxnLst/>
            <a:rect l="l" t="t" r="r" b="b"/>
            <a:pathLst>
              <a:path w="2012823" h="2012823">
                <a:moveTo>
                  <a:pt x="0" y="0"/>
                </a:moveTo>
                <a:lnTo>
                  <a:pt x="2012823" y="0"/>
                </a:lnTo>
                <a:lnTo>
                  <a:pt x="2012823" y="2012823"/>
                </a:lnTo>
                <a:lnTo>
                  <a:pt x="0" y="201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72840" y="3874675"/>
            <a:ext cx="2012823" cy="2012823"/>
          </a:xfrm>
          <a:custGeom>
            <a:avLst/>
            <a:gdLst/>
            <a:ahLst/>
            <a:cxnLst/>
            <a:rect l="l" t="t" r="r" b="b"/>
            <a:pathLst>
              <a:path w="2012823" h="2012823">
                <a:moveTo>
                  <a:pt x="0" y="0"/>
                </a:moveTo>
                <a:lnTo>
                  <a:pt x="2012823" y="0"/>
                </a:lnTo>
                <a:lnTo>
                  <a:pt x="2012823" y="2012823"/>
                </a:lnTo>
                <a:lnTo>
                  <a:pt x="0" y="201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5170277" y="3142118"/>
            <a:ext cx="2012823" cy="2012823"/>
          </a:xfrm>
          <a:custGeom>
            <a:avLst/>
            <a:gdLst/>
            <a:ahLst/>
            <a:cxnLst/>
            <a:rect l="l" t="t" r="r" b="b"/>
            <a:pathLst>
              <a:path w="2012823" h="2012823">
                <a:moveTo>
                  <a:pt x="0" y="0"/>
                </a:moveTo>
                <a:lnTo>
                  <a:pt x="2012823" y="0"/>
                </a:lnTo>
                <a:lnTo>
                  <a:pt x="2012823" y="2012823"/>
                </a:lnTo>
                <a:lnTo>
                  <a:pt x="0" y="201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527209" y="5143500"/>
            <a:ext cx="2012823" cy="2012823"/>
          </a:xfrm>
          <a:custGeom>
            <a:avLst/>
            <a:gdLst/>
            <a:ahLst/>
            <a:cxnLst/>
            <a:rect l="l" t="t" r="r" b="b"/>
            <a:pathLst>
              <a:path w="2012823" h="2012823">
                <a:moveTo>
                  <a:pt x="0" y="0"/>
                </a:moveTo>
                <a:lnTo>
                  <a:pt x="2012823" y="0"/>
                </a:lnTo>
                <a:lnTo>
                  <a:pt x="2012823" y="2012823"/>
                </a:lnTo>
                <a:lnTo>
                  <a:pt x="0" y="201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52500" y="4631817"/>
            <a:ext cx="16230600" cy="1785366"/>
          </a:xfrm>
          <a:custGeom>
            <a:avLst/>
            <a:gdLst/>
            <a:ahLst/>
            <a:cxnLst/>
            <a:rect l="l" t="t" r="r" b="b"/>
            <a:pathLst>
              <a:path w="16230600" h="1785366">
                <a:moveTo>
                  <a:pt x="0" y="0"/>
                </a:moveTo>
                <a:lnTo>
                  <a:pt x="16230600" y="0"/>
                </a:lnTo>
                <a:lnTo>
                  <a:pt x="16230600" y="1785366"/>
                </a:lnTo>
                <a:lnTo>
                  <a:pt x="0" y="1785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2272613">
            <a:off x="16513044" y="5501373"/>
            <a:ext cx="1340111" cy="1340111"/>
          </a:xfrm>
          <a:custGeom>
            <a:avLst/>
            <a:gdLst/>
            <a:ahLst/>
            <a:cxnLst/>
            <a:rect l="l" t="t" r="r" b="b"/>
            <a:pathLst>
              <a:path w="1340111" h="1340111">
                <a:moveTo>
                  <a:pt x="0" y="0"/>
                </a:moveTo>
                <a:lnTo>
                  <a:pt x="1340112" y="0"/>
                </a:lnTo>
                <a:lnTo>
                  <a:pt x="1340112" y="1340112"/>
                </a:lnTo>
                <a:lnTo>
                  <a:pt x="0" y="134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5712678" y="457200"/>
            <a:ext cx="6862589" cy="10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PROJECT TIMELINE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7297" y="6838633"/>
            <a:ext cx="934641" cy="6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9413" y="2643618"/>
            <a:ext cx="390320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2025.05: 코드로 웹 구현하기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1931" y="4503274"/>
            <a:ext cx="934641" cy="6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교육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66300" y="5772086"/>
            <a:ext cx="93464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09368" y="3765048"/>
            <a:ext cx="93464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E5E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246" y="8546682"/>
            <a:ext cx="6140892" cy="4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2025.03: 팀원들과 주제 선정 및 계획 수립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92941" y="7095758"/>
            <a:ext cx="4964652" cy="4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2025.04.하반기: 개발 알고리즘 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8206" y="3195200"/>
            <a:ext cx="6293292" cy="4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2025.04.상반기: 개발에 필요한 지식 공부하기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33547" y="9722819"/>
            <a:ext cx="15930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사용자 지정</PresentationFormat>
  <Paragraphs>159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Arial</vt:lpstr>
      <vt:lpstr>Calibri</vt:lpstr>
      <vt:lpstr>Source Han Sans KR Bold</vt:lpstr>
      <vt:lpstr>Arimo</vt:lpstr>
      <vt:lpstr>Source Han Sans KR</vt:lpstr>
      <vt:lpstr>Arimo Bold</vt:lpstr>
      <vt:lpstr>Cabin Bold</vt:lpstr>
      <vt:lpstr>Helvetica World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Trend</dc:title>
  <dc:creator>이성지</dc:creator>
  <cp:lastModifiedBy>성지 이</cp:lastModifiedBy>
  <cp:revision>1</cp:revision>
  <dcterms:created xsi:type="dcterms:W3CDTF">2006-08-16T00:00:00Z</dcterms:created>
  <dcterms:modified xsi:type="dcterms:W3CDTF">2025-05-27T16:19:23Z</dcterms:modified>
  <dc:identifier>DAGooTUlNdA</dc:identifier>
</cp:coreProperties>
</file>